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CGWMY6GD797Q0VHGRVRNKLJF7NN0OAPRES06FJEDXFMRTDLT6DBRVC0IFY5HPBRRAXMX5OZLZIWD8HXJROFTIFFU8RZMWMWBBSODDHB31BE8E172A3D148401D0FD110FE840EE8" Type="http://schemas.microsoft.com/office/2006/relationships/officeDocumentMain" Target="docProps/core.xml"/><Relationship Id="CPWMR6GD7RYA00HGQAR8RL0S7NM0OXGR9S06TJDXXGP8TQLT68BRVCJ7FSUHPC8RBXM6OOLJZH078HJJQJFA0F8D8RFMWIWBBJOO0HB34EBABBAEFF698863ECEAC5AB9D55741C" Type="http://schemas.microsoft.com/office/2006/relationships/officeDocumentExtended" Target="docProps/app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81" r:id="rId3"/>
    <p:sldId id="294" r:id="rId4"/>
    <p:sldId id="288" r:id="rId5"/>
    <p:sldId id="282" r:id="rId6"/>
    <p:sldId id="295" r:id="rId7"/>
    <p:sldId id="283" r:id="rId8"/>
    <p:sldId id="275" r:id="rId9"/>
    <p:sldId id="292" r:id="rId10"/>
    <p:sldId id="291" r:id="rId11"/>
    <p:sldId id="290" r:id="rId12"/>
  </p:sldIdLst>
  <p:sldSz cx="9144000" cy="6858000" type="screen4x3"/>
  <p:notesSz cx="9939338" cy="68072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6">
          <p15:clr>
            <a:srgbClr val="A4A3A4"/>
          </p15:clr>
        </p15:guide>
        <p15:guide id="2" pos="27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CC"/>
    <a:srgbClr val="FFCC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424" autoAdjust="0"/>
  </p:normalViewPr>
  <p:slideViewPr>
    <p:cSldViewPr>
      <p:cViewPr varScale="1">
        <p:scale>
          <a:sx n="73" d="100"/>
          <a:sy n="73" d="100"/>
        </p:scale>
        <p:origin x="979" y="67"/>
      </p:cViewPr>
      <p:guideLst>
        <p:guide orient="horz" pos="2286"/>
        <p:guide pos="27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9B5CC-1C0C-49AD-A9D0-5BB6BB723759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1B149-5431-4B3D-A2EE-12ADC6A9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C26137-8CC2-46F4-9A48-60C0AF9B7D49}" type="datetimeFigureOut">
              <a:rPr lang="zh-CN" altLang="en-US"/>
              <a:t>2023/2/13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036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D79840C1-9763-4CCD-9A02-CB8DD0BCC36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555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2899A7B2-9508-405A-A1A2-C674D7058AB8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  <a:t>1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32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2899A7B2-9508-405A-A1A2-C674D7058AB8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  <a:t>2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00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840C1-9763-4CCD-9A02-CB8DD0BCC36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41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F30D1-3C1E-4784-A21F-147BE2919E1C}" type="datetimeFigureOut">
              <a:rPr lang="zh-CN" altLang="en-US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18032-3083-4384-82D2-620E235884F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E8C92-3156-4B31-9F87-0B0DD0E55E21}" type="datetimeFigureOut">
              <a:rPr lang="zh-CN" altLang="en-US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54F31-564B-42B7-B538-BF13D74004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49B6D-4D5C-44E1-855B-FFD38E97E622}" type="datetimeFigureOut">
              <a:rPr lang="zh-CN" altLang="en-US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68CBD-6561-4637-907D-165A2D6B6A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F30D1-3C1E-4784-A21F-147BE2919E1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18032-3083-4384-82D2-620E235884F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445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BD9A8-EDCB-40B3-AD10-482618EADF9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601F0-302D-42A2-802D-FB007CD0A73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498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82E2-E4E5-4570-AC16-52EFF9BDCA2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74FC7-C0F4-4450-A0F0-B54BB4108F9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496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68E0A-8E01-4919-AA05-962D2F27A31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320E4-A036-47C5-A8B9-09CFED9E2F5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039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A9860-DB90-4FF4-BC93-7D8C2ED8F50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201B7-8BB3-43D7-8720-17F7632D871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612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74586-8691-4712-9812-1D1AAB17414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5FC7E-31AD-44BB-A623-6BF5F2DB177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B8A40-6BFC-4EDD-B3FB-614555B114F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918A1-E475-4DC2-AF15-8430B72DC24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859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FD2C2-98D6-4716-9D05-AF5DC595A62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B02CB-4C23-48AD-BCA3-072F85C370C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64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BD9A8-EDCB-40B3-AD10-482618EADF9A}" type="datetimeFigureOut">
              <a:rPr lang="zh-CN" altLang="en-US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601F0-302D-42A2-802D-FB007CD0A7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6AC4C-BE9F-45CB-88B4-D670085174F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D42BD-635F-48A0-959C-574A96B623E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85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E8C92-3156-4B31-9F87-0B0DD0E55E2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54F31-564B-42B7-B538-BF13D74004A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067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49B6D-4D5C-44E1-855B-FFD38E97E62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68CBD-6561-4637-907D-165A2D6B6A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37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82E2-E4E5-4570-AC16-52EFF9BDCA27}" type="datetimeFigureOut">
              <a:rPr lang="zh-CN" altLang="en-US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74FC7-C0F4-4450-A0F0-B54BB4108F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68E0A-8E01-4919-AA05-962D2F27A31F}" type="datetimeFigureOut">
              <a:rPr lang="zh-CN" altLang="en-US"/>
              <a:t>2023/2/13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320E4-A036-47C5-A8B9-09CFED9E2F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A9860-DB90-4FF4-BC93-7D8C2ED8F50A}" type="datetimeFigureOut">
              <a:rPr lang="zh-CN" altLang="en-US"/>
              <a:t>2023/2/13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201B7-8BB3-43D7-8720-17F7632D87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74586-8691-4712-9812-1D1AAB174145}" type="datetimeFigureOut">
              <a:rPr lang="zh-CN" altLang="en-US"/>
              <a:t>2023/2/13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5FC7E-31AD-44BB-A623-6BF5F2DB17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B8A40-6BFC-4EDD-B3FB-614555B114F9}" type="datetimeFigureOut">
              <a:rPr lang="zh-CN" altLang="en-US"/>
              <a:t>2023/2/13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918A1-E475-4DC2-AF15-8430B72DC2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FD2C2-98D6-4716-9D05-AF5DC595A625}" type="datetimeFigureOut">
              <a:rPr lang="zh-CN" altLang="en-US"/>
              <a:t>2023/2/13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B02CB-4C23-48AD-BCA3-072F85C370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6AC4C-BE9F-45CB-88B4-D670085174F6}" type="datetimeFigureOut">
              <a:rPr lang="zh-CN" altLang="en-US"/>
              <a:t>2023/2/13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D42BD-635F-48A0-959C-574A96B623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715ADB-0D73-44E9-B11C-8E94660E9723}" type="datetimeFigureOut">
              <a:rPr lang="zh-CN" altLang="en-US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29EB4D9-2317-4EF3-8727-F831EDF1388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715ADB-0D73-44E9-B11C-8E94660E972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29EB4D9-2317-4EF3-8727-F831EDF1388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92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.autonavi.com/License/outer/showProducts.do?q.showBrandId=183736" TargetMode="External"/><Relationship Id="rId4" Type="http://schemas.openxmlformats.org/officeDocument/2006/relationships/hyperlink" Target="http://a.autonavi.com/License/login.jsp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hyperlink" Target="http://a.autonavi.com/License/login.jsp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xuweihua@wdhac.com.c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525" y="5407660"/>
            <a:ext cx="1633220" cy="7664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5407660"/>
            <a:ext cx="1633220" cy="7664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875" y="5407660"/>
            <a:ext cx="1633220" cy="766445"/>
          </a:xfrm>
          <a:prstGeom prst="rect">
            <a:avLst/>
          </a:prstGeom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13293" y="620688"/>
            <a:ext cx="55466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b="0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导航升级</a:t>
            </a:r>
            <a:r>
              <a:rPr lang="en-US" altLang="zh-CN" sz="1600" b="0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0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要素（导航主机</a:t>
            </a:r>
            <a:r>
              <a:rPr lang="en-US" altLang="zh-CN" sz="1600" b="0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0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升级数据</a:t>
            </a:r>
            <a:r>
              <a:rPr lang="en-US" altLang="zh-CN" sz="1600" b="0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0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激活平台）</a:t>
            </a:r>
          </a:p>
        </p:txBody>
      </p:sp>
      <p:sp>
        <p:nvSpPr>
          <p:cNvPr id="3076" name="Text Box 38"/>
          <p:cNvSpPr txBox="1">
            <a:spLocks noChangeArrowheads="1"/>
          </p:cNvSpPr>
          <p:nvPr/>
        </p:nvSpPr>
        <p:spPr bwMode="auto">
          <a:xfrm>
            <a:off x="328504" y="2946214"/>
            <a:ext cx="3786138" cy="883585"/>
          </a:xfrm>
          <a:prstGeom prst="rect">
            <a:avLst/>
          </a:prstGeom>
          <a:noFill/>
          <a:ln>
            <a:noFill/>
          </a:ln>
        </p:spPr>
        <p:txBody>
          <a:bodyPr wrap="square" lIns="18000" tIns="10800" rIns="18000" bIns="10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导航主机：</a:t>
            </a:r>
            <a:endParaRPr lang="en-US" altLang="zh-CN" sz="1400" b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XR-V</a:t>
            </a:r>
            <a:r>
              <a:rPr lang="zh-CN" altLang="en-US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39100-TC4-H000C1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Elysion</a:t>
            </a:r>
            <a:r>
              <a:rPr lang="zh-CN" altLang="en-US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39100-TAE-W100C1/W000C1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CR-V</a:t>
            </a:r>
            <a:r>
              <a:rPr lang="zh-CN" altLang="en-US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39100-T0A-H000C1 </a:t>
            </a: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179512" y="6288670"/>
            <a:ext cx="4270591" cy="4526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0800" rIns="18000" bIns="10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③获取激活码的网页</a:t>
            </a:r>
            <a:endParaRPr lang="en-US" altLang="zh-CN" sz="1400" b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sz="1400" b="0" dirty="0">
                <a:solidFill>
                  <a:srgbClr val="2C7C9F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http://a.autonavi.com/License/login.jsp</a:t>
            </a:r>
            <a:endParaRPr lang="en-US" altLang="zh-CN" sz="1400" b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9" name="TextBox 12"/>
          <p:cNvSpPr txBox="1">
            <a:spLocks noChangeArrowheads="1"/>
          </p:cNvSpPr>
          <p:nvPr/>
        </p:nvSpPr>
        <p:spPr bwMode="auto">
          <a:xfrm>
            <a:off x="4357370" y="1090295"/>
            <a:ext cx="4276725" cy="1313815"/>
          </a:xfrm>
          <a:prstGeom prst="rect">
            <a:avLst/>
          </a:prstGeom>
          <a:noFill/>
          <a:ln>
            <a:noFill/>
          </a:ln>
        </p:spPr>
        <p:txBody>
          <a:bodyPr wrap="square" lIns="18000" tIns="10800" rIns="18000" bIns="10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②自备</a:t>
            </a:r>
            <a:r>
              <a:rPr lang="en-US" altLang="zh-CN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16G U</a:t>
            </a:r>
            <a:r>
              <a:rPr lang="zh-CN" altLang="en-US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</a:t>
            </a:r>
            <a:r>
              <a:rPr lang="zh-CN" altLang="en-US" sz="12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（推荐东芝、索尼，</a:t>
            </a:r>
            <a:r>
              <a:rPr lang="en-US" altLang="zh-CN" sz="12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FAT32</a:t>
            </a:r>
            <a:r>
              <a:rPr lang="zh-CN" altLang="en-US" sz="12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格式化</a:t>
            </a:r>
            <a:r>
              <a:rPr lang="en-US" altLang="zh-CN" sz="12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12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盘，）做好标识管理</a:t>
            </a:r>
            <a:r>
              <a:rPr lang="zh-CN" altLang="en-US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b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地图数据下载网址： </a:t>
            </a:r>
            <a:r>
              <a:rPr lang="en-US" altLang="zh-CN" sz="1400" b="0" u="sng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http://a.autonavi.com/License/outer/showProducts.do?q.showBrandId=183736</a:t>
            </a:r>
            <a:endParaRPr lang="en-US" altLang="zh-CN" sz="1400" b="0" u="sng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1400" b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2" y="4184007"/>
            <a:ext cx="3256669" cy="205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21"/>
          <p:cNvSpPr>
            <a:spLocks noChangeArrowheads="1"/>
          </p:cNvSpPr>
          <p:nvPr/>
        </p:nvSpPr>
        <p:spPr bwMode="auto">
          <a:xfrm rot="16200000" flipH="1">
            <a:off x="3926744" y="4750552"/>
            <a:ext cx="817308" cy="229411"/>
          </a:xfrm>
          <a:prstGeom prst="rightArrow">
            <a:avLst>
              <a:gd name="adj1" fmla="val 50000"/>
              <a:gd name="adj2" fmla="val 139344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5792" y="-11087"/>
            <a:ext cx="8024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17-19</a:t>
            </a:r>
            <a:r>
              <a:rPr lang="zh-CN" altLang="en-US" sz="20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r>
              <a:rPr lang="en-US" altLang="zh-CN" sz="20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XR-V</a:t>
            </a:r>
            <a:r>
              <a:rPr lang="zh-CN" altLang="en-US" sz="20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17-20</a:t>
            </a:r>
            <a:r>
              <a:rPr lang="zh-CN" altLang="en-US" sz="20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r>
              <a:rPr lang="en-US" altLang="zh-CN" sz="2000" b="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Elysion</a:t>
            </a:r>
            <a:r>
              <a:rPr lang="zh-CN" altLang="en-US" sz="20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0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20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r>
              <a:rPr lang="en-US" altLang="zh-CN" sz="20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CR-V</a:t>
            </a:r>
            <a:r>
              <a:rPr lang="zh-CN" altLang="en-US" sz="20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地图升级手册</a:t>
            </a:r>
            <a:r>
              <a:rPr lang="en-US" altLang="zh-CN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V55</a:t>
            </a:r>
          </a:p>
          <a:p>
            <a:r>
              <a:rPr lang="en-US" altLang="zh-CN" sz="20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（常见升级问题见后</a:t>
            </a: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页）</a:t>
            </a:r>
          </a:p>
        </p:txBody>
      </p:sp>
      <p:pic>
        <p:nvPicPr>
          <p:cNvPr id="5122" name="Picture 2" descr="D:\_works\1502.Mid-DA+\09.データ更新\10.年次更新\1712(1回目)\05.対客先書類\照片\da-screenshot-2015-01-01-12-36-39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73" y="980728"/>
            <a:ext cx="3240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21"/>
          <p:cNvSpPr>
            <a:spLocks noChangeArrowheads="1"/>
          </p:cNvSpPr>
          <p:nvPr/>
        </p:nvSpPr>
        <p:spPr bwMode="auto">
          <a:xfrm rot="16200000" flipH="1">
            <a:off x="6260081" y="4750552"/>
            <a:ext cx="817308" cy="229411"/>
          </a:xfrm>
          <a:prstGeom prst="rightArrow">
            <a:avLst>
              <a:gd name="adj1" fmla="val 50000"/>
              <a:gd name="adj2" fmla="val 139344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 rot="16200000" flipH="1">
            <a:off x="8364007" y="4750552"/>
            <a:ext cx="817308" cy="229411"/>
          </a:xfrm>
          <a:prstGeom prst="rightArrow">
            <a:avLst>
              <a:gd name="adj1" fmla="val 50000"/>
              <a:gd name="adj2" fmla="val 139344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93689" y="6142371"/>
            <a:ext cx="181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17-20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r>
              <a:rPr lang="en-US" altLang="zh-CN" sz="120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Elysion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DA+ </a:t>
            </a:r>
            <a:endParaRPr lang="zh-CN" altLang="en-US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664328" y="6142371"/>
            <a:ext cx="1583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17-19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XR-V DA+ </a:t>
            </a:r>
            <a:endParaRPr lang="zh-CN" altLang="en-US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597687" y="6142371"/>
            <a:ext cx="1583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CR-V DA+ </a:t>
            </a:r>
            <a:endParaRPr lang="zh-CN" altLang="en-US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図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602123"/>
            <a:ext cx="1080120" cy="506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図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602123"/>
            <a:ext cx="1080120" cy="506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4948" y="2221852"/>
            <a:ext cx="4927573" cy="17409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88024" y="3809814"/>
            <a:ext cx="684076" cy="146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441403" y="3809814"/>
            <a:ext cx="684076" cy="146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8047423" y="3809814"/>
            <a:ext cx="684076" cy="146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9104079"/>
              </p:ext>
            </p:extLst>
          </p:nvPr>
        </p:nvGraphicFramePr>
        <p:xfrm>
          <a:off x="395536" y="1103966"/>
          <a:ext cx="8568952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9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问题描述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处理方法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69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升级完成后，系统版本或地图版本不正确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请确认下载和拷贝步骤中是否发生文件的损坏。</a:t>
                      </a:r>
                      <a:endParaRPr lang="en-US" altLang="zh-CN" sz="1400" dirty="0">
                        <a:latin typeface="方正大黑简体" panose="02010601030101010101" pitchFamily="2" charset="-122"/>
                        <a:ea typeface="方正大黑简体" panose="02010601030101010101" pitchFamily="2" charset="-122"/>
                      </a:endParaRPr>
                    </a:p>
                    <a:p>
                      <a:r>
                        <a:rPr lang="zh-CN" altLang="en-US" sz="140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请尝试重新下载后，重新进行升级。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727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插入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U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盘后没有开始自动更新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请确认是否使用正品（推荐东芝、索尼）的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16G U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盘，并且使用正确的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FAT32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格式进行了格式化。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方正大黑简体" panose="02010601030101010101" pitchFamily="2" charset="-122"/>
                        <a:ea typeface="方正大黑简体" panose="02010601030101010101" pitchFamily="2" charset="-122"/>
                      </a:endParaRPr>
                    </a:p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请确认当前的车机的版本是否已经升级到最新。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方正大黑简体" panose="02010601030101010101" pitchFamily="2" charset="-122"/>
                        <a:ea typeface="方正大黑简体" panose="02010601030101010101" pitchFamily="2" charset="-122"/>
                      </a:endParaRPr>
                    </a:p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请确认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U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盘中文件大小以及结构是否和本操作手册的说明保持一致。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方正大黑简体" panose="02010601030101010101" pitchFamily="2" charset="-122"/>
                        <a:ea typeface="方正大黑简体" panose="02010601030101010101" pitchFamily="2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请尝试重新下载后，重新进行升级。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更新过程中显示更新失败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请确认下载和拷贝步骤中是否发生文件的损坏。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方正大黑简体" panose="02010601030101010101" pitchFamily="2" charset="-122"/>
                        <a:ea typeface="方正大黑简体" panose="02010601030101010101" pitchFamily="2" charset="-122"/>
                      </a:endParaRPr>
                    </a:p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请确认更新途中是否进行过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U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盘插拔，或者其他中断更新的行为。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方正大黑简体" panose="02010601030101010101" pitchFamily="2" charset="-122"/>
                        <a:ea typeface="方正大黑简体" panose="02010601030101010101" pitchFamily="2" charset="-122"/>
                      </a:endParaRPr>
                    </a:p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请尝试重新下载后，重新进行升级。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地图更新后，导航无法启动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请确认下载和拷贝步骤中是否发生文件的损坏。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方正大黑简体" panose="02010601030101010101" pitchFamily="2" charset="-122"/>
                        <a:ea typeface="方正大黑简体" panose="02010601030101010101" pitchFamily="2" charset="-122"/>
                      </a:endParaRPr>
                    </a:p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请确认更新途中是否进行过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U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盘插拔，或者熄灭引擎，或者其他中断更新的行为。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方正大黑简体" panose="02010601030101010101" pitchFamily="2" charset="-122"/>
                        <a:ea typeface="方正大黑简体" panose="02010601030101010101" pitchFamily="2" charset="-122"/>
                      </a:endParaRPr>
                    </a:p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请尝试重新下载后，重新进行升级。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获取激活码后不能正常激活车机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请确认地图版本是否为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V55</a:t>
                      </a:r>
                      <a:r>
                        <a:rPr lang="zh-CN" altLang="en-US" sz="140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，并且输入了正确的激活码。</a:t>
                      </a:r>
                      <a:endParaRPr lang="en-US" altLang="zh-CN" sz="1400" dirty="0">
                        <a:latin typeface="方正大黑简体" panose="02010601030101010101" pitchFamily="2" charset="-122"/>
                        <a:ea typeface="方正大黑简体" panose="02010601030101010101" pitchFamily="2" charset="-122"/>
                      </a:endParaRPr>
                    </a:p>
                    <a:p>
                      <a:r>
                        <a:rPr lang="zh-CN" altLang="en-US" sz="140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请区分易混淆字符，是否半角输入，尝试重新输入激活码。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95536" y="415306"/>
            <a:ext cx="2808312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、操作导航时遇到的问题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2AD1C25-F0E4-D3D4-2184-791620423B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57" r="13577"/>
          <a:stretch/>
        </p:blipFill>
        <p:spPr>
          <a:xfrm>
            <a:off x="195998" y="1668173"/>
            <a:ext cx="2386143" cy="1529444"/>
          </a:xfrm>
          <a:prstGeom prst="rect">
            <a:avLst/>
          </a:prstGeom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B8097573-096E-4E7B-8430-BE897CF57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37" y="-98522"/>
            <a:ext cx="857917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一、前期准备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Edge</a:t>
            </a:r>
            <a:r>
              <a:rPr lang="zh-CN" altLang="en-US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1400" b="0" dirty="0">
                <a:solidFill>
                  <a:srgbClr val="2C7C9F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http://a.autonavi.com/License/login.jsp</a:t>
            </a:r>
            <a:r>
              <a:rPr lang="zh-CN" altLang="en-US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FAT32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格式化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16G U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盘（推荐东芝、索尼），并粘贴标识，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盘可升级多台对应导航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、使用网速快的电脑，从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高德导航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网站下载地图数据；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下载网址，</a:t>
            </a:r>
            <a:r>
              <a:rPr lang="en-US" altLang="zh-CN" sz="1400" b="0" u="sng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http://a.autonavi.com/License/outer/showProducts.do?q.showBrandId=183736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FF5FE1C-B289-CCA3-98D8-4190CEA3F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668" y="5566731"/>
            <a:ext cx="1633220" cy="76644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244FD83-60E2-BB65-6670-27614B5ED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668" y="4484056"/>
            <a:ext cx="1633220" cy="7664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88B344D-262E-FEB7-6449-0BDB2F830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668" y="3377886"/>
            <a:ext cx="1633220" cy="7664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C651A2-B084-C529-8C5F-771543F11A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b="32296"/>
          <a:stretch>
            <a:fillRect/>
          </a:stretch>
        </p:blipFill>
        <p:spPr>
          <a:xfrm>
            <a:off x="4256046" y="2150988"/>
            <a:ext cx="1123950" cy="690017"/>
          </a:xfrm>
          <a:prstGeom prst="rect">
            <a:avLst/>
          </a:prstGeom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D5FB5A25-6B01-4974-DB0E-0149F12C8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784" y="1688344"/>
            <a:ext cx="882208" cy="391143"/>
          </a:xfrm>
          <a:prstGeom prst="rect">
            <a:avLst/>
          </a:prstGeom>
          <a:noFill/>
          <a:ln w="3175">
            <a:noFill/>
          </a:ln>
        </p:spPr>
        <p:txBody>
          <a:bodyPr wrap="square" lIns="18000" tIns="10800" rIns="18000" bIns="10800" anchor="ctr">
            <a:spAutoFit/>
          </a:bodyPr>
          <a:lstStyle>
            <a:defPPr>
              <a:defRPr lang="zh-CN"/>
            </a:defPPr>
            <a:lvl1pPr algn="ctr" eaLnBrk="1" hangingPunct="1">
              <a:lnSpc>
                <a:spcPct val="150000"/>
              </a:lnSpc>
              <a:buFontTx/>
              <a:buNone/>
              <a:defRPr sz="1200" b="0">
                <a:solidFill>
                  <a:sysClr val="windowText" lastClr="00000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②分别解压文件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2117E7A2-FA9A-80A5-67B3-F0EB6DA0D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011" y="6249032"/>
            <a:ext cx="1857388" cy="575310"/>
          </a:xfrm>
          <a:prstGeom prst="rect">
            <a:avLst/>
          </a:prstGeom>
          <a:noFill/>
          <a:ln>
            <a:noFill/>
          </a:ln>
        </p:spPr>
        <p:txBody>
          <a:bodyPr wrap="square" lIns="18000" tIns="10800" rIns="18000" bIns="10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200" b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⑤把</a:t>
            </a:r>
            <a:r>
              <a:rPr lang="en-US" altLang="zh-CN" sz="1200" b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个文件拷贝到</a:t>
            </a:r>
            <a:endParaRPr lang="en-US" altLang="zh-CN" sz="1200" b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b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1200" b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盘根目录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7283E8CF-CDDA-8E2D-4187-5671A0032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159" y="3118450"/>
            <a:ext cx="1715724" cy="298810"/>
          </a:xfrm>
          <a:prstGeom prst="rect">
            <a:avLst/>
          </a:prstGeom>
          <a:noFill/>
          <a:ln>
            <a:noFill/>
          </a:ln>
        </p:spPr>
        <p:txBody>
          <a:bodyPr wrap="square" lIns="18000" tIns="10800" rIns="18000" bIns="10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压缩包大小：</a:t>
            </a:r>
            <a:r>
              <a:rPr lang="en-US" altLang="zh-CN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6.42GB</a:t>
            </a:r>
            <a:endParaRPr lang="zh-CN" altLang="en-US" sz="12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2E01D0B7-41EE-8B11-9D69-1FB666C7A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428" y="1581176"/>
            <a:ext cx="1282246" cy="945141"/>
          </a:xfrm>
          <a:prstGeom prst="rect">
            <a:avLst/>
          </a:prstGeom>
          <a:noFill/>
          <a:ln w="3175">
            <a:noFill/>
          </a:ln>
        </p:spPr>
        <p:txBody>
          <a:bodyPr wrap="square" lIns="18000" tIns="10800" rIns="18000" bIns="10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200" b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①分别下载</a:t>
            </a:r>
            <a:r>
              <a:rPr lang="en-US" altLang="zh-CN" sz="1200" b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个车型的数据包：</a:t>
            </a:r>
            <a:endParaRPr lang="en-US" altLang="zh-CN" sz="1200" b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17-20</a:t>
            </a:r>
            <a:r>
              <a:rPr lang="zh-CN" altLang="en-US" sz="1200" b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r>
              <a:rPr lang="en-US" altLang="zh-CN" sz="1200" b="0" err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Elysion</a:t>
            </a:r>
            <a:endParaRPr lang="en-US" altLang="zh-CN" sz="1200" b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17-19</a:t>
            </a:r>
            <a:r>
              <a:rPr lang="zh-CN" altLang="en-US" sz="1200" b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r>
              <a:rPr lang="en-US" altLang="zh-CN" sz="1200" b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XR-V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200" b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r>
              <a:rPr lang="en-US" altLang="zh-CN" sz="1200" b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CR-V</a:t>
            </a:r>
            <a:endParaRPr lang="zh-CN" altLang="en-US" sz="1200" b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2EA41D5D-EFFF-AE51-3789-E23854A17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753" y="4144069"/>
            <a:ext cx="1012176" cy="5758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18000" tIns="10800" rIns="18000" bIns="10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200" b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⑥确认数据大小和内容</a:t>
            </a:r>
          </a:p>
        </p:txBody>
      </p:sp>
      <p:sp>
        <p:nvSpPr>
          <p:cNvPr id="21" name="AutoShape 50">
            <a:extLst>
              <a:ext uri="{FF2B5EF4-FFF2-40B4-BE49-F238E27FC236}">
                <a16:creationId xmlns:a16="http://schemas.microsoft.com/office/drawing/2014/main" id="{51D84120-8B45-1765-31E3-D5B1BF50795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182648" y="2596981"/>
            <a:ext cx="1057748" cy="212764"/>
          </a:xfrm>
          <a:prstGeom prst="leftArrow">
            <a:avLst>
              <a:gd name="adj1" fmla="val 50000"/>
              <a:gd name="adj2" fmla="val 161741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AutoShape 50">
            <a:extLst>
              <a:ext uri="{FF2B5EF4-FFF2-40B4-BE49-F238E27FC236}">
                <a16:creationId xmlns:a16="http://schemas.microsoft.com/office/drawing/2014/main" id="{1D778472-AD90-EE39-4C61-EA6C03D3AB7D}"/>
              </a:ext>
            </a:extLst>
          </p:cNvPr>
          <p:cNvSpPr>
            <a:spLocks noChangeArrowheads="1"/>
          </p:cNvSpPr>
          <p:nvPr/>
        </p:nvSpPr>
        <p:spPr bwMode="auto">
          <a:xfrm rot="9401892">
            <a:off x="5423301" y="2078978"/>
            <a:ext cx="1031011" cy="217230"/>
          </a:xfrm>
          <a:prstGeom prst="leftArrow">
            <a:avLst>
              <a:gd name="adj1" fmla="val 50000"/>
              <a:gd name="adj2" fmla="val 161741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0D59AAF-86F7-2620-08A7-110593F10B39}"/>
              </a:ext>
            </a:extLst>
          </p:cNvPr>
          <p:cNvSpPr txBox="1"/>
          <p:nvPr/>
        </p:nvSpPr>
        <p:spPr>
          <a:xfrm>
            <a:off x="3911736" y="4136853"/>
            <a:ext cx="1928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</a:rPr>
              <a:t>17-20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r>
              <a:rPr lang="en-US" altLang="zh-CN" sz="1200" b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Elysion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</a:rPr>
              <a:t> DA+ 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8F04F3B-CE01-21E3-98B2-1BB9B273BEBA}"/>
              </a:ext>
            </a:extLst>
          </p:cNvPr>
          <p:cNvSpPr txBox="1"/>
          <p:nvPr/>
        </p:nvSpPr>
        <p:spPr>
          <a:xfrm>
            <a:off x="4087344" y="5234387"/>
            <a:ext cx="1583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</a:rPr>
              <a:t>17-19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</a:rPr>
              <a:t>XR-V DA+ 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77B7B6A-ABAA-A7B3-1469-C2BF1563BF58}"/>
              </a:ext>
            </a:extLst>
          </p:cNvPr>
          <p:cNvSpPr txBox="1"/>
          <p:nvPr/>
        </p:nvSpPr>
        <p:spPr>
          <a:xfrm>
            <a:off x="4162920" y="6316899"/>
            <a:ext cx="1583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</a:rPr>
              <a:t>CR-V DA+ 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Picture 79" descr="文件夹">
            <a:extLst>
              <a:ext uri="{FF2B5EF4-FFF2-40B4-BE49-F238E27FC236}">
                <a16:creationId xmlns:a16="http://schemas.microsoft.com/office/drawing/2014/main" id="{BDA14D7D-3078-5B88-A78E-2E6E70CB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5" b="9079"/>
          <a:stretch>
            <a:fillRect/>
          </a:stretch>
        </p:blipFill>
        <p:spPr bwMode="auto">
          <a:xfrm>
            <a:off x="1365279" y="3546967"/>
            <a:ext cx="69139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9" descr="文件夹">
            <a:extLst>
              <a:ext uri="{FF2B5EF4-FFF2-40B4-BE49-F238E27FC236}">
                <a16:creationId xmlns:a16="http://schemas.microsoft.com/office/drawing/2014/main" id="{DDBC9312-0A90-5C04-AE11-B22A626DE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5" b="9079"/>
          <a:stretch>
            <a:fillRect/>
          </a:stretch>
        </p:blipFill>
        <p:spPr bwMode="auto">
          <a:xfrm>
            <a:off x="1365279" y="4668037"/>
            <a:ext cx="69139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9" descr="文件夹">
            <a:extLst>
              <a:ext uri="{FF2B5EF4-FFF2-40B4-BE49-F238E27FC236}">
                <a16:creationId xmlns:a16="http://schemas.microsoft.com/office/drawing/2014/main" id="{B22847B9-1936-7F02-E354-0D3C9F70D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5" b="9079"/>
          <a:stretch>
            <a:fillRect/>
          </a:stretch>
        </p:blipFill>
        <p:spPr bwMode="auto">
          <a:xfrm>
            <a:off x="1365279" y="5671763"/>
            <a:ext cx="69139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左大括号 34">
            <a:extLst>
              <a:ext uri="{FF2B5EF4-FFF2-40B4-BE49-F238E27FC236}">
                <a16:creationId xmlns:a16="http://schemas.microsoft.com/office/drawing/2014/main" id="{629D6F56-C1E8-43CF-153D-F3A09836C2A6}"/>
              </a:ext>
            </a:extLst>
          </p:cNvPr>
          <p:cNvSpPr/>
          <p:nvPr/>
        </p:nvSpPr>
        <p:spPr>
          <a:xfrm>
            <a:off x="1042082" y="3892275"/>
            <a:ext cx="225281" cy="21271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8ED1382-6F2E-FF4C-0744-0FA96BE08F41}"/>
              </a:ext>
            </a:extLst>
          </p:cNvPr>
          <p:cNvSpPr txBox="1"/>
          <p:nvPr/>
        </p:nvSpPr>
        <p:spPr>
          <a:xfrm>
            <a:off x="1138586" y="4065928"/>
            <a:ext cx="2031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</a:rPr>
              <a:t>17-20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r>
              <a:rPr lang="en-US" altLang="zh-CN" sz="1200" b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Elysion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</a:rPr>
              <a:t> DA+ 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37870E7-325D-7476-F03D-0C2CE04F9905}"/>
              </a:ext>
            </a:extLst>
          </p:cNvPr>
          <p:cNvSpPr txBox="1"/>
          <p:nvPr/>
        </p:nvSpPr>
        <p:spPr>
          <a:xfrm>
            <a:off x="1099849" y="5229586"/>
            <a:ext cx="1583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</a:rPr>
              <a:t>17-19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</a:rPr>
              <a:t>XR-V DA+ 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2688AC0-E169-5E86-2157-E71D2F500543}"/>
              </a:ext>
            </a:extLst>
          </p:cNvPr>
          <p:cNvSpPr txBox="1"/>
          <p:nvPr/>
        </p:nvSpPr>
        <p:spPr>
          <a:xfrm>
            <a:off x="1067474" y="6197993"/>
            <a:ext cx="1583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</a:rPr>
              <a:t>CR-V DA+ 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12">
            <a:extLst>
              <a:ext uri="{FF2B5EF4-FFF2-40B4-BE49-F238E27FC236}">
                <a16:creationId xmlns:a16="http://schemas.microsoft.com/office/drawing/2014/main" id="{49254CB0-4872-BC84-7ADA-B4A54FF9F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45" y="4342927"/>
            <a:ext cx="1026223" cy="575809"/>
          </a:xfrm>
          <a:prstGeom prst="rect">
            <a:avLst/>
          </a:prstGeom>
          <a:noFill/>
          <a:ln w="3175">
            <a:noFill/>
          </a:ln>
        </p:spPr>
        <p:txBody>
          <a:bodyPr wrap="square" lIns="18000" tIns="10800" rIns="18000" bIns="10800" anchor="ctr">
            <a:spAutoFit/>
          </a:bodyPr>
          <a:lstStyle>
            <a:defPPr>
              <a:defRPr lang="zh-CN"/>
            </a:defPPr>
            <a:lvl1pPr algn="ctr" eaLnBrk="1" hangingPunct="1">
              <a:lnSpc>
                <a:spcPct val="150000"/>
              </a:lnSpc>
              <a:buFontTx/>
              <a:buNone/>
              <a:defRPr sz="1200" b="0">
                <a:solidFill>
                  <a:sysClr val="windowText" lastClr="00000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④分别解压，拷入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个车型的文件夹</a:t>
            </a:r>
          </a:p>
        </p:txBody>
      </p:sp>
      <p:sp>
        <p:nvSpPr>
          <p:cNvPr id="42" name="AutoShape 50">
            <a:extLst>
              <a:ext uri="{FF2B5EF4-FFF2-40B4-BE49-F238E27FC236}">
                <a16:creationId xmlns:a16="http://schemas.microsoft.com/office/drawing/2014/main" id="{253AEB52-CE1A-4738-F956-756026A4A0A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2463" y="4885488"/>
            <a:ext cx="1031011" cy="208346"/>
          </a:xfrm>
          <a:prstGeom prst="leftArrow">
            <a:avLst>
              <a:gd name="adj1" fmla="val 50000"/>
              <a:gd name="adj2" fmla="val 161741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AutoShape 50">
            <a:extLst>
              <a:ext uri="{FF2B5EF4-FFF2-40B4-BE49-F238E27FC236}">
                <a16:creationId xmlns:a16="http://schemas.microsoft.com/office/drawing/2014/main" id="{5217E081-0002-292C-9AFF-35044AA9359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243928" y="2275053"/>
            <a:ext cx="516907" cy="187908"/>
          </a:xfrm>
          <a:prstGeom prst="leftArrow">
            <a:avLst>
              <a:gd name="adj1" fmla="val 50000"/>
              <a:gd name="adj2" fmla="val 161741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12">
            <a:extLst>
              <a:ext uri="{FF2B5EF4-FFF2-40B4-BE49-F238E27FC236}">
                <a16:creationId xmlns:a16="http://schemas.microsoft.com/office/drawing/2014/main" id="{678C00DD-0FD1-8874-310A-022028474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098" y="2306855"/>
            <a:ext cx="882208" cy="206477"/>
          </a:xfrm>
          <a:prstGeom prst="rect">
            <a:avLst/>
          </a:prstGeom>
          <a:noFill/>
          <a:ln w="3175">
            <a:noFill/>
          </a:ln>
        </p:spPr>
        <p:txBody>
          <a:bodyPr wrap="square" lIns="18000" tIns="10800" rIns="18000" bIns="10800" anchor="ctr">
            <a:spAutoFit/>
          </a:bodyPr>
          <a:lstStyle>
            <a:defPPr>
              <a:defRPr lang="zh-CN"/>
            </a:defPPr>
            <a:lvl1pPr algn="ctr" eaLnBrk="1" hangingPunct="1">
              <a:lnSpc>
                <a:spcPct val="150000"/>
              </a:lnSpc>
              <a:buFontTx/>
              <a:buNone/>
              <a:defRPr sz="1200" b="0">
                <a:solidFill>
                  <a:sysClr val="windowText" lastClr="00000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③打开文件</a:t>
            </a:r>
          </a:p>
        </p:txBody>
      </p:sp>
      <p:sp>
        <p:nvSpPr>
          <p:cNvPr id="45" name="左大括号 44">
            <a:extLst>
              <a:ext uri="{FF2B5EF4-FFF2-40B4-BE49-F238E27FC236}">
                <a16:creationId xmlns:a16="http://schemas.microsoft.com/office/drawing/2014/main" id="{A0DDE60E-C709-CD84-B13F-48F12C9F48D2}"/>
              </a:ext>
            </a:extLst>
          </p:cNvPr>
          <p:cNvSpPr/>
          <p:nvPr/>
        </p:nvSpPr>
        <p:spPr>
          <a:xfrm flipH="1">
            <a:off x="5453953" y="3763952"/>
            <a:ext cx="285374" cy="22554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AutoShape 50">
            <a:extLst>
              <a:ext uri="{FF2B5EF4-FFF2-40B4-BE49-F238E27FC236}">
                <a16:creationId xmlns:a16="http://schemas.microsoft.com/office/drawing/2014/main" id="{D971D300-7D75-52AC-425B-538FBB86BB5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23688" y="4833864"/>
            <a:ext cx="1031011" cy="208346"/>
          </a:xfrm>
          <a:prstGeom prst="leftArrow">
            <a:avLst>
              <a:gd name="adj1" fmla="val 50000"/>
              <a:gd name="adj2" fmla="val 161741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AutoShape 50">
            <a:extLst>
              <a:ext uri="{FF2B5EF4-FFF2-40B4-BE49-F238E27FC236}">
                <a16:creationId xmlns:a16="http://schemas.microsoft.com/office/drawing/2014/main" id="{2C3116CD-35AE-BD68-4F0B-0753B082D917}"/>
              </a:ext>
            </a:extLst>
          </p:cNvPr>
          <p:cNvSpPr>
            <a:spLocks noChangeArrowheads="1"/>
          </p:cNvSpPr>
          <p:nvPr/>
        </p:nvSpPr>
        <p:spPr bwMode="auto">
          <a:xfrm rot="9401892">
            <a:off x="2037457" y="3700257"/>
            <a:ext cx="435840" cy="102740"/>
          </a:xfrm>
          <a:prstGeom prst="leftArrow">
            <a:avLst>
              <a:gd name="adj1" fmla="val 50000"/>
              <a:gd name="adj2" fmla="val 161741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AutoShape 50">
            <a:extLst>
              <a:ext uri="{FF2B5EF4-FFF2-40B4-BE49-F238E27FC236}">
                <a16:creationId xmlns:a16="http://schemas.microsoft.com/office/drawing/2014/main" id="{0B6DD308-7815-BCE6-756F-138532AF0AF0}"/>
              </a:ext>
            </a:extLst>
          </p:cNvPr>
          <p:cNvSpPr>
            <a:spLocks noChangeArrowheads="1"/>
          </p:cNvSpPr>
          <p:nvPr/>
        </p:nvSpPr>
        <p:spPr bwMode="auto">
          <a:xfrm rot="12294231">
            <a:off x="3522699" y="3681238"/>
            <a:ext cx="435840" cy="102740"/>
          </a:xfrm>
          <a:prstGeom prst="leftArrow">
            <a:avLst>
              <a:gd name="adj1" fmla="val 50000"/>
              <a:gd name="adj2" fmla="val 161741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AutoShape 50">
            <a:extLst>
              <a:ext uri="{FF2B5EF4-FFF2-40B4-BE49-F238E27FC236}">
                <a16:creationId xmlns:a16="http://schemas.microsoft.com/office/drawing/2014/main" id="{9AE9917E-321C-A776-CBF3-5E3D9086D969}"/>
              </a:ext>
            </a:extLst>
          </p:cNvPr>
          <p:cNvSpPr>
            <a:spLocks noChangeArrowheads="1"/>
          </p:cNvSpPr>
          <p:nvPr/>
        </p:nvSpPr>
        <p:spPr bwMode="auto">
          <a:xfrm rot="9401892">
            <a:off x="1993338" y="4771295"/>
            <a:ext cx="435840" cy="102740"/>
          </a:xfrm>
          <a:prstGeom prst="leftArrow">
            <a:avLst>
              <a:gd name="adj1" fmla="val 50000"/>
              <a:gd name="adj2" fmla="val 161741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AutoShape 50">
            <a:extLst>
              <a:ext uri="{FF2B5EF4-FFF2-40B4-BE49-F238E27FC236}">
                <a16:creationId xmlns:a16="http://schemas.microsoft.com/office/drawing/2014/main" id="{148F42F8-1C55-D331-1850-9703804AB131}"/>
              </a:ext>
            </a:extLst>
          </p:cNvPr>
          <p:cNvSpPr>
            <a:spLocks noChangeArrowheads="1"/>
          </p:cNvSpPr>
          <p:nvPr/>
        </p:nvSpPr>
        <p:spPr bwMode="auto">
          <a:xfrm rot="12294231">
            <a:off x="3509011" y="4840811"/>
            <a:ext cx="435840" cy="102740"/>
          </a:xfrm>
          <a:prstGeom prst="leftArrow">
            <a:avLst>
              <a:gd name="adj1" fmla="val 50000"/>
              <a:gd name="adj2" fmla="val 161741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AutoShape 50">
            <a:extLst>
              <a:ext uri="{FF2B5EF4-FFF2-40B4-BE49-F238E27FC236}">
                <a16:creationId xmlns:a16="http://schemas.microsoft.com/office/drawing/2014/main" id="{17E61587-216C-9ACE-71B2-342E8623DAC1}"/>
              </a:ext>
            </a:extLst>
          </p:cNvPr>
          <p:cNvSpPr>
            <a:spLocks noChangeArrowheads="1"/>
          </p:cNvSpPr>
          <p:nvPr/>
        </p:nvSpPr>
        <p:spPr bwMode="auto">
          <a:xfrm rot="9401892">
            <a:off x="2025517" y="5855223"/>
            <a:ext cx="435840" cy="102740"/>
          </a:xfrm>
          <a:prstGeom prst="leftArrow">
            <a:avLst>
              <a:gd name="adj1" fmla="val 50000"/>
              <a:gd name="adj2" fmla="val 161741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AutoShape 50">
            <a:extLst>
              <a:ext uri="{FF2B5EF4-FFF2-40B4-BE49-F238E27FC236}">
                <a16:creationId xmlns:a16="http://schemas.microsoft.com/office/drawing/2014/main" id="{182A60B5-4DD6-2AEC-6F36-A609522B05CA}"/>
              </a:ext>
            </a:extLst>
          </p:cNvPr>
          <p:cNvSpPr>
            <a:spLocks noChangeArrowheads="1"/>
          </p:cNvSpPr>
          <p:nvPr/>
        </p:nvSpPr>
        <p:spPr bwMode="auto">
          <a:xfrm rot="12294231">
            <a:off x="3509012" y="5939868"/>
            <a:ext cx="435840" cy="102740"/>
          </a:xfrm>
          <a:prstGeom prst="leftArrow">
            <a:avLst>
              <a:gd name="adj1" fmla="val 50000"/>
              <a:gd name="adj2" fmla="val 161741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C5BEB04A-6773-F1E3-7350-6C3759B0EDE3}"/>
              </a:ext>
            </a:extLst>
          </p:cNvPr>
          <p:cNvSpPr/>
          <p:nvPr/>
        </p:nvSpPr>
        <p:spPr>
          <a:xfrm>
            <a:off x="1656385" y="2933778"/>
            <a:ext cx="315831" cy="2317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12">
            <a:extLst>
              <a:ext uri="{FF2B5EF4-FFF2-40B4-BE49-F238E27FC236}">
                <a16:creationId xmlns:a16="http://schemas.microsoft.com/office/drawing/2014/main" id="{FF798CDD-712B-69DE-63E0-09EA691E0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904" y="2857276"/>
            <a:ext cx="2262192" cy="2988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18000" tIns="10800" rIns="18000" bIns="10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</a:rPr>
              <a:t>10_Taurus_10.00.00_Server.zip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12">
            <a:extLst>
              <a:ext uri="{FF2B5EF4-FFF2-40B4-BE49-F238E27FC236}">
                <a16:creationId xmlns:a16="http://schemas.microsoft.com/office/drawing/2014/main" id="{81405E3D-20AD-7CAE-5E08-0546406E5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497" y="4320584"/>
            <a:ext cx="2204829" cy="112980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lIns="18000" tIns="10800" rIns="18000" bIns="10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盘根目录有以下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个文件：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20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NaviUpgrade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”，</a:t>
            </a:r>
            <a:r>
              <a:rPr lang="en-US" altLang="zh-CN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10.6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GB</a:t>
            </a:r>
            <a:r>
              <a:rPr lang="en-US" altLang="zh-CN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，包含</a:t>
            </a:r>
            <a:r>
              <a:rPr lang="en-US" altLang="zh-CN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个文件，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个目录。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Autoupdate.txt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”，</a:t>
            </a:r>
            <a:r>
              <a:rPr lang="en-US" altLang="zh-CN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KB</a:t>
            </a:r>
            <a:r>
              <a:rPr lang="en-US" altLang="zh-CN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6" name="図 2">
            <a:extLst>
              <a:ext uri="{FF2B5EF4-FFF2-40B4-BE49-F238E27FC236}">
                <a16:creationId xmlns:a16="http://schemas.microsoft.com/office/drawing/2014/main" id="{084E7BCE-AA92-CA9C-7634-BA739B9ED8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690" y="2720623"/>
            <a:ext cx="1426512" cy="668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" name="図 2">
            <a:extLst>
              <a:ext uri="{FF2B5EF4-FFF2-40B4-BE49-F238E27FC236}">
                <a16:creationId xmlns:a16="http://schemas.microsoft.com/office/drawing/2014/main" id="{5A0584F9-ADB0-AF9F-B091-A857E3EDDF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26" y="3466131"/>
            <a:ext cx="1080120" cy="506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8" name="図 2">
            <a:extLst>
              <a:ext uri="{FF2B5EF4-FFF2-40B4-BE49-F238E27FC236}">
                <a16:creationId xmlns:a16="http://schemas.microsoft.com/office/drawing/2014/main" id="{B9BBDA09-C156-072D-0972-4A5FEE8C0F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26" y="4564160"/>
            <a:ext cx="1080120" cy="506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9" name="図 2">
            <a:extLst>
              <a:ext uri="{FF2B5EF4-FFF2-40B4-BE49-F238E27FC236}">
                <a16:creationId xmlns:a16="http://schemas.microsoft.com/office/drawing/2014/main" id="{56D93C10-B9A5-B8E7-E9D6-37BF1CE1F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26" y="5606180"/>
            <a:ext cx="1080120" cy="506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65334A52-DDAA-D57A-1D1F-316AF1E8DC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2722" y="1694244"/>
            <a:ext cx="2127228" cy="31635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5C02B2F-2D3E-52E7-372B-8B72F1B619D2}"/>
              </a:ext>
            </a:extLst>
          </p:cNvPr>
          <p:cNvSpPr/>
          <p:nvPr/>
        </p:nvSpPr>
        <p:spPr>
          <a:xfrm>
            <a:off x="1348365" y="1721294"/>
            <a:ext cx="282690" cy="158276"/>
          </a:xfrm>
          <a:prstGeom prst="rect">
            <a:avLst/>
          </a:prstGeom>
          <a:solidFill>
            <a:srgbClr val="EAEBED"/>
          </a:solidFill>
          <a:ln w="9525">
            <a:solidFill>
              <a:srgbClr val="EA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837D9DB-0179-1736-F543-F3D45B0F2289}"/>
              </a:ext>
            </a:extLst>
          </p:cNvPr>
          <p:cNvSpPr txBox="1"/>
          <p:nvPr/>
        </p:nvSpPr>
        <p:spPr>
          <a:xfrm>
            <a:off x="1213183" y="1696761"/>
            <a:ext cx="3834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V55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D7B2F70-E85F-1C2C-6FA8-7A45BED87D9B}"/>
              </a:ext>
            </a:extLst>
          </p:cNvPr>
          <p:cNvSpPr/>
          <p:nvPr/>
        </p:nvSpPr>
        <p:spPr>
          <a:xfrm>
            <a:off x="970251" y="1883829"/>
            <a:ext cx="366269" cy="158276"/>
          </a:xfrm>
          <a:prstGeom prst="rect">
            <a:avLst/>
          </a:prstGeom>
          <a:solidFill>
            <a:srgbClr val="EAEBED"/>
          </a:solidFill>
          <a:ln w="9525">
            <a:solidFill>
              <a:srgbClr val="EA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4" name="文本框 3073">
            <a:extLst>
              <a:ext uri="{FF2B5EF4-FFF2-40B4-BE49-F238E27FC236}">
                <a16:creationId xmlns:a16="http://schemas.microsoft.com/office/drawing/2014/main" id="{C61902D5-CF4D-E71D-26A6-99209FB9AF4B}"/>
              </a:ext>
            </a:extLst>
          </p:cNvPr>
          <p:cNvSpPr txBox="1"/>
          <p:nvPr/>
        </p:nvSpPr>
        <p:spPr>
          <a:xfrm>
            <a:off x="858395" y="1875599"/>
            <a:ext cx="5077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6.42G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D:\_works\1502.Mid-DA+\09.データ更新\10.年次更新\1712(1回目)\05.対客先書類\照片\da-screenshot-2015-01-01-12-39-33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92" y="1280191"/>
            <a:ext cx="1920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_works\1502.Mid-DA+\09.データ更新\10.年次更新\1712(1回目)\05.対客先書類\照片\da-screenshot-2015-01-01-12-39-20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98" y="1280191"/>
            <a:ext cx="1920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D:\_works\1502.Mid-DA+\09.データ更新\10.年次更新\1712(1回目)\05.対客先書類\照片\da-screenshot-2015-01-01-12-36-39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0191"/>
            <a:ext cx="1920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20"/>
          <p:cNvSpPr>
            <a:spLocks noChangeArrowheads="1"/>
          </p:cNvSpPr>
          <p:nvPr/>
        </p:nvSpPr>
        <p:spPr bwMode="auto">
          <a:xfrm>
            <a:off x="79399" y="32149"/>
            <a:ext cx="2778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b="0" u="sng" dirty="0">
                <a:latin typeface="方正大黑简体" panose="02010601030101010101" pitchFamily="2" charset="-122"/>
                <a:ea typeface="方正大黑简体" panose="02010601030101010101" pitchFamily="2" charset="-122"/>
              </a:rPr>
              <a:t>二、确认导航地图版本号</a:t>
            </a:r>
            <a:endParaRPr lang="en-US" altLang="zh-CN" sz="1600" b="0" u="sng" dirty="0">
              <a:solidFill>
                <a:srgbClr val="FF0000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61" name="矩形 2"/>
          <p:cNvSpPr>
            <a:spLocks noChangeArrowheads="1"/>
          </p:cNvSpPr>
          <p:nvPr/>
        </p:nvSpPr>
        <p:spPr bwMode="auto">
          <a:xfrm>
            <a:off x="4780124" y="2468669"/>
            <a:ext cx="19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③点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版本信息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  <p:sp>
        <p:nvSpPr>
          <p:cNvPr id="57" name="矩形 56"/>
          <p:cNvSpPr/>
          <p:nvPr/>
        </p:nvSpPr>
        <p:spPr>
          <a:xfrm>
            <a:off x="858028" y="1920905"/>
            <a:ext cx="422331" cy="4752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47452" y="2468669"/>
            <a:ext cx="19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菜单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  <p:sp>
        <p:nvSpPr>
          <p:cNvPr id="16" name="文本框 5"/>
          <p:cNvSpPr txBox="1"/>
          <p:nvPr/>
        </p:nvSpPr>
        <p:spPr>
          <a:xfrm>
            <a:off x="179759" y="2468669"/>
            <a:ext cx="19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①点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导航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6876257" y="2461684"/>
            <a:ext cx="2209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查看导航版本，如前两位版本低于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V55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，即需升级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14220" y="656281"/>
            <a:ext cx="5465892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、确认导航地图版本号，如前</a:t>
            </a:r>
            <a:r>
              <a:rPr lang="en-US" altLang="zh-CN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位版本低于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V55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，即需要升级。</a:t>
            </a:r>
          </a:p>
        </p:txBody>
      </p:sp>
      <p:sp>
        <p:nvSpPr>
          <p:cNvPr id="19" name="AutoShape 50"/>
          <p:cNvSpPr>
            <a:spLocks noChangeArrowheads="1"/>
          </p:cNvSpPr>
          <p:nvPr/>
        </p:nvSpPr>
        <p:spPr bwMode="auto">
          <a:xfrm rot="10800000">
            <a:off x="2057072" y="1683478"/>
            <a:ext cx="324000" cy="252000"/>
          </a:xfrm>
          <a:prstGeom prst="leftArrow">
            <a:avLst>
              <a:gd name="adj1" fmla="val 50000"/>
              <a:gd name="adj2" fmla="val 48263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AutoShape 50"/>
          <p:cNvSpPr>
            <a:spLocks noChangeArrowheads="1"/>
          </p:cNvSpPr>
          <p:nvPr/>
        </p:nvSpPr>
        <p:spPr bwMode="auto">
          <a:xfrm rot="10800000">
            <a:off x="4403808" y="1683478"/>
            <a:ext cx="324000" cy="252000"/>
          </a:xfrm>
          <a:prstGeom prst="leftArrow">
            <a:avLst>
              <a:gd name="adj1" fmla="val 50000"/>
              <a:gd name="adj2" fmla="val 48263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AutoShape 50"/>
          <p:cNvSpPr>
            <a:spLocks noChangeArrowheads="1"/>
          </p:cNvSpPr>
          <p:nvPr/>
        </p:nvSpPr>
        <p:spPr bwMode="auto">
          <a:xfrm rot="10800000">
            <a:off x="6635045" y="1683479"/>
            <a:ext cx="324000" cy="252000"/>
          </a:xfrm>
          <a:prstGeom prst="leftArrow">
            <a:avLst>
              <a:gd name="adj1" fmla="val 50000"/>
              <a:gd name="adj2" fmla="val 48263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48"/>
          <p:cNvSpPr/>
          <p:nvPr/>
        </p:nvSpPr>
        <p:spPr>
          <a:xfrm>
            <a:off x="5199061" y="2158548"/>
            <a:ext cx="615807" cy="1625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48"/>
          <p:cNvSpPr/>
          <p:nvPr/>
        </p:nvSpPr>
        <p:spPr>
          <a:xfrm>
            <a:off x="3640241" y="2214486"/>
            <a:ext cx="307903" cy="1625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54827" y="3305320"/>
            <a:ext cx="89297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b="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三、开始升级：“注意事项”界面插入</a:t>
            </a:r>
            <a:r>
              <a:rPr lang="en-US" altLang="zh-CN" sz="1600" b="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1600" b="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盘，保持发动机运转，整个升级过程需</a:t>
            </a:r>
            <a:r>
              <a:rPr lang="en-US" altLang="zh-CN" sz="16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r>
              <a:rPr lang="zh-CN" altLang="en-US" sz="1600" b="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左右。</a:t>
            </a:r>
            <a:endParaRPr lang="en-US" altLang="zh-CN" sz="1600" b="0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34"/>
          <p:cNvSpPr>
            <a:spLocks noChangeArrowheads="1"/>
          </p:cNvSpPr>
          <p:nvPr/>
        </p:nvSpPr>
        <p:spPr bwMode="auto">
          <a:xfrm>
            <a:off x="2691622" y="4789376"/>
            <a:ext cx="1344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、开机进入“注意事项”界面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Picture 2" descr="D:\_works\1502.Mid-DA+\09.データ更新\10.年次更新\1712(1回目)\05.対客先書類\照片\da-screenshot-2015-01-01-12-36-29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8" y="4660096"/>
            <a:ext cx="240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AutoShape 50"/>
          <p:cNvSpPr>
            <a:spLocks noChangeArrowheads="1"/>
          </p:cNvSpPr>
          <p:nvPr/>
        </p:nvSpPr>
        <p:spPr bwMode="auto">
          <a:xfrm rot="10800000">
            <a:off x="2793038" y="5251041"/>
            <a:ext cx="1088521" cy="275374"/>
          </a:xfrm>
          <a:prstGeom prst="leftArrow">
            <a:avLst>
              <a:gd name="adj1" fmla="val 50000"/>
              <a:gd name="adj2" fmla="val 48263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34"/>
          <p:cNvSpPr>
            <a:spLocks noChangeArrowheads="1"/>
          </p:cNvSpPr>
          <p:nvPr/>
        </p:nvSpPr>
        <p:spPr bwMode="auto">
          <a:xfrm>
            <a:off x="80330" y="3838993"/>
            <a:ext cx="54301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第一部分、启动发动机，进入“注意事项”界面，插入升级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盘：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56"/>
          <p:cNvSpPr txBox="1"/>
          <p:nvPr/>
        </p:nvSpPr>
        <p:spPr>
          <a:xfrm>
            <a:off x="4154574" y="5491117"/>
            <a:ext cx="18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17-20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r>
              <a:rPr lang="en-US" altLang="zh-CN" sz="120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Elysion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DA+ </a:t>
            </a:r>
            <a:endParaRPr lang="zh-CN" altLang="en-US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2"/>
          <p:cNvSpPr txBox="1"/>
          <p:nvPr/>
        </p:nvSpPr>
        <p:spPr>
          <a:xfrm>
            <a:off x="4154574" y="5736438"/>
            <a:ext cx="1583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17-19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XR-V DA+ </a:t>
            </a:r>
            <a:endParaRPr lang="zh-CN" altLang="en-US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3"/>
          <p:cNvSpPr txBox="1"/>
          <p:nvPr/>
        </p:nvSpPr>
        <p:spPr>
          <a:xfrm>
            <a:off x="4154574" y="5960313"/>
            <a:ext cx="1583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CR-V DA+ </a:t>
            </a:r>
            <a:endParaRPr lang="zh-CN" altLang="en-US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AutoShape 50"/>
          <p:cNvSpPr>
            <a:spLocks noChangeArrowheads="1"/>
          </p:cNvSpPr>
          <p:nvPr/>
        </p:nvSpPr>
        <p:spPr bwMode="auto">
          <a:xfrm rot="10800000">
            <a:off x="5816783" y="5210569"/>
            <a:ext cx="811928" cy="266407"/>
          </a:xfrm>
          <a:prstGeom prst="leftArrow">
            <a:avLst>
              <a:gd name="adj1" fmla="val 50000"/>
              <a:gd name="adj2" fmla="val 48263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 cstate="print"/>
          <a:srcRect l="6583" t="4074" r="7099" b="3445"/>
          <a:stretch>
            <a:fillRect/>
          </a:stretch>
        </p:blipFill>
        <p:spPr>
          <a:xfrm>
            <a:off x="7012408" y="4917142"/>
            <a:ext cx="1022010" cy="900000"/>
          </a:xfrm>
          <a:prstGeom prst="rect">
            <a:avLst/>
          </a:prstGeom>
        </p:spPr>
      </p:pic>
      <p:sp>
        <p:nvSpPr>
          <p:cNvPr id="83" name="AutoShape 50"/>
          <p:cNvSpPr>
            <a:spLocks noChangeArrowheads="1"/>
          </p:cNvSpPr>
          <p:nvPr/>
        </p:nvSpPr>
        <p:spPr bwMode="auto">
          <a:xfrm rot="18730812">
            <a:off x="7867164" y="5288355"/>
            <a:ext cx="388745" cy="241306"/>
          </a:xfrm>
          <a:prstGeom prst="leftArrow">
            <a:avLst>
              <a:gd name="adj1" fmla="val 50000"/>
              <a:gd name="adj2" fmla="val 48263"/>
            </a:avLst>
          </a:prstGeom>
          <a:noFill/>
          <a:ln w="9525" algn="ctr">
            <a:solidFill>
              <a:srgbClr val="0000FF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34"/>
          <p:cNvSpPr>
            <a:spLocks noChangeArrowheads="1"/>
          </p:cNvSpPr>
          <p:nvPr/>
        </p:nvSpPr>
        <p:spPr bwMode="auto">
          <a:xfrm>
            <a:off x="5768827" y="4636944"/>
            <a:ext cx="13440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、拔掉车上所有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USB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设备后，插入升级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盘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 descr="E:\DA_SCRSHOT\da-screenshot-2015-01-01-08-00-23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0" y="1280795"/>
            <a:ext cx="1933575" cy="116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矩形 48"/>
          <p:cNvSpPr/>
          <p:nvPr/>
        </p:nvSpPr>
        <p:spPr>
          <a:xfrm>
            <a:off x="8424486" y="1779633"/>
            <a:ext cx="559896" cy="1625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9065" y="4652645"/>
            <a:ext cx="1758315" cy="82486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8326120" y="4249420"/>
            <a:ext cx="472440" cy="1079500"/>
            <a:chOff x="13112" y="6692"/>
            <a:chExt cx="744" cy="1700"/>
          </a:xfrm>
        </p:grpSpPr>
        <p:pic>
          <p:nvPicPr>
            <p:cNvPr id="82" name="图片 8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00" t="8000" r="32150" b="8000"/>
            <a:stretch>
              <a:fillRect/>
            </a:stretch>
          </p:blipFill>
          <p:spPr>
            <a:xfrm rot="13194602">
              <a:off x="13112" y="6692"/>
              <a:ext cx="744" cy="170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8540000">
              <a:off x="13432" y="7105"/>
              <a:ext cx="512" cy="3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4"/>
          <p:cNvSpPr>
            <a:spLocks noChangeArrowheads="1"/>
          </p:cNvSpPr>
          <p:nvPr/>
        </p:nvSpPr>
        <p:spPr bwMode="auto">
          <a:xfrm>
            <a:off x="80330" y="116632"/>
            <a:ext cx="78760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第二部分、插入升级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盘后，无需人工操作，导航自动跳转：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3" name="Picture 2" descr="D:\_works\1502.Mid-DA+\09.データ更新\10.年次更新\1712(1回目)\05.対客先書類\照片\da-screenshot-2015-01-01-12-36-39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" y="4327052"/>
            <a:ext cx="240000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89228" y="4327052"/>
            <a:ext cx="2399999" cy="14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30"/>
          <p:cNvSpPr>
            <a:spLocks noChangeArrowheads="1"/>
          </p:cNvSpPr>
          <p:nvPr/>
        </p:nvSpPr>
        <p:spPr bwMode="auto">
          <a:xfrm>
            <a:off x="253552" y="3589294"/>
            <a:ext cx="2947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b="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四、拍照记录硬件</a:t>
            </a:r>
            <a:r>
              <a:rPr lang="en-US" altLang="zh-CN" sz="1600" b="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1600" b="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b="0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369588" y="4369864"/>
            <a:ext cx="72008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右箭头 83"/>
          <p:cNvSpPr>
            <a:spLocks noChangeArrowheads="1"/>
          </p:cNvSpPr>
          <p:nvPr/>
        </p:nvSpPr>
        <p:spPr bwMode="auto">
          <a:xfrm>
            <a:off x="2816111" y="5120750"/>
            <a:ext cx="878472" cy="215662"/>
          </a:xfrm>
          <a:prstGeom prst="rightArrow">
            <a:avLst>
              <a:gd name="adj1" fmla="val 50000"/>
              <a:gd name="adj2" fmla="val 73322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56"/>
          <p:cNvSpPr/>
          <p:nvPr/>
        </p:nvSpPr>
        <p:spPr>
          <a:xfrm>
            <a:off x="1250274" y="5190527"/>
            <a:ext cx="638547" cy="5231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34"/>
          <p:cNvSpPr>
            <a:spLocks noChangeArrowheads="1"/>
          </p:cNvSpPr>
          <p:nvPr/>
        </p:nvSpPr>
        <p:spPr bwMode="auto">
          <a:xfrm>
            <a:off x="2773481" y="4694933"/>
            <a:ext cx="10157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、点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导航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  <p:pic>
        <p:nvPicPr>
          <p:cNvPr id="87" name="Picture 2" descr="D:\_works\1502.Mid-DA+\09.データ更新\10.年次更新\1712(1回目)\05.対客先書類\照片\da-screenshot-2015-01-01-08-11-26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5" t="6324" r="7272" b="86403"/>
          <a:stretch>
            <a:fillRect/>
          </a:stretch>
        </p:blipFill>
        <p:spPr bwMode="auto">
          <a:xfrm>
            <a:off x="7294169" y="4976396"/>
            <a:ext cx="1584176" cy="28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右箭头 87"/>
          <p:cNvSpPr>
            <a:spLocks noChangeArrowheads="1"/>
          </p:cNvSpPr>
          <p:nvPr/>
        </p:nvSpPr>
        <p:spPr bwMode="auto">
          <a:xfrm>
            <a:off x="6189227" y="5048767"/>
            <a:ext cx="878472" cy="215662"/>
          </a:xfrm>
          <a:prstGeom prst="rightArrow">
            <a:avLst>
              <a:gd name="adj1" fmla="val 50000"/>
              <a:gd name="adj2" fmla="val 73322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34"/>
          <p:cNvSpPr>
            <a:spLocks noChangeArrowheads="1"/>
          </p:cNvSpPr>
          <p:nvPr/>
        </p:nvSpPr>
        <p:spPr bwMode="auto">
          <a:xfrm>
            <a:off x="6278422" y="4606002"/>
            <a:ext cx="10157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、拍照记录硬件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</a:p>
        </p:txBody>
      </p:sp>
      <p:pic>
        <p:nvPicPr>
          <p:cNvPr id="14" name="Picture 2" descr="D:\_works\1502.Mid-DA+\09.データ更新\10.年次更新\1712(1回目)\05.対客先書類\照片\da-screenshot-2015-01-01-12-36-29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" y="584200"/>
            <a:ext cx="2030730" cy="121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D:\_works\1502.Mid-DA+\09.データ更新\10.年次更新\1712(1回目)\05.対客先書類\照片\da-screenshot-2015-01-01-08-04-25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45" y="584200"/>
            <a:ext cx="2030730" cy="121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1" descr="splash_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8995" y="584200"/>
            <a:ext cx="2030730" cy="1218565"/>
          </a:xfrm>
          <a:prstGeom prst="rect">
            <a:avLst/>
          </a:prstGeom>
        </p:spPr>
      </p:pic>
      <p:pic>
        <p:nvPicPr>
          <p:cNvPr id="21" name="Picture 2" descr="D:\_works\1502.Mid-DA+\09.データ更新\10.年次更新\1712(1回目)\05.対客先書類\照片\da-screenshot-2015-01-01-12-36-29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60" y="584200"/>
            <a:ext cx="203073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右箭头 36"/>
          <p:cNvSpPr>
            <a:spLocks noChangeArrowheads="1"/>
          </p:cNvSpPr>
          <p:nvPr/>
        </p:nvSpPr>
        <p:spPr bwMode="auto">
          <a:xfrm>
            <a:off x="2245360" y="1045845"/>
            <a:ext cx="283210" cy="300990"/>
          </a:xfrm>
          <a:prstGeom prst="rightArrow">
            <a:avLst>
              <a:gd name="adj1" fmla="val 50000"/>
              <a:gd name="adj2" fmla="val 46782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右箭头 10"/>
          <p:cNvSpPr>
            <a:spLocks noChangeArrowheads="1"/>
          </p:cNvSpPr>
          <p:nvPr/>
        </p:nvSpPr>
        <p:spPr bwMode="auto">
          <a:xfrm>
            <a:off x="4430395" y="1045845"/>
            <a:ext cx="283210" cy="300990"/>
          </a:xfrm>
          <a:prstGeom prst="rightArrow">
            <a:avLst>
              <a:gd name="adj1" fmla="val 50000"/>
              <a:gd name="adj2" fmla="val 46782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右箭头 11"/>
          <p:cNvSpPr>
            <a:spLocks noChangeArrowheads="1"/>
          </p:cNvSpPr>
          <p:nvPr/>
        </p:nvSpPr>
        <p:spPr bwMode="auto">
          <a:xfrm>
            <a:off x="6648450" y="1045845"/>
            <a:ext cx="283210" cy="300990"/>
          </a:xfrm>
          <a:prstGeom prst="rightArrow">
            <a:avLst>
              <a:gd name="adj1" fmla="val 50000"/>
              <a:gd name="adj2" fmla="val 46782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34"/>
          <p:cNvSpPr>
            <a:spLocks noChangeArrowheads="1"/>
          </p:cNvSpPr>
          <p:nvPr/>
        </p:nvSpPr>
        <p:spPr bwMode="auto">
          <a:xfrm>
            <a:off x="229553" y="1864925"/>
            <a:ext cx="20307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、注意事项界面插入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盘</a:t>
            </a:r>
            <a:endParaRPr lang="en-US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34"/>
          <p:cNvSpPr>
            <a:spLocks noChangeArrowheads="1"/>
          </p:cNvSpPr>
          <p:nvPr/>
        </p:nvSpPr>
        <p:spPr bwMode="auto">
          <a:xfrm>
            <a:off x="2442845" y="1865630"/>
            <a:ext cx="227012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、自动跳转（持续约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分钟）</a:t>
            </a:r>
          </a:p>
        </p:txBody>
      </p:sp>
      <p:sp>
        <p:nvSpPr>
          <p:cNvPr id="18" name="矩形 34"/>
          <p:cNvSpPr>
            <a:spLocks noChangeArrowheads="1"/>
          </p:cNvSpPr>
          <p:nvPr/>
        </p:nvSpPr>
        <p:spPr bwMode="auto">
          <a:xfrm>
            <a:off x="4658995" y="1864925"/>
            <a:ext cx="17056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、升级完成自动重启</a:t>
            </a:r>
            <a:endParaRPr lang="en-US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34"/>
          <p:cNvSpPr>
            <a:spLocks noChangeArrowheads="1"/>
          </p:cNvSpPr>
          <p:nvPr/>
        </p:nvSpPr>
        <p:spPr bwMode="auto">
          <a:xfrm>
            <a:off x="6783705" y="1865630"/>
            <a:ext cx="227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、再次出现该界面即完成升级，拔出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352515B-604D-09A7-3B3E-0E6C54E40BD4}"/>
              </a:ext>
            </a:extLst>
          </p:cNvPr>
          <p:cNvSpPr/>
          <p:nvPr/>
        </p:nvSpPr>
        <p:spPr>
          <a:xfrm>
            <a:off x="78300" y="2924944"/>
            <a:ext cx="8985055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ts val="2000"/>
              </a:lnSpc>
              <a:defRPr/>
            </a:pPr>
            <a:r>
              <a:rPr lang="zh-CN" altLang="en-US" sz="1800" dirty="0">
                <a:solidFill>
                  <a:schemeClr val="tx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注意：升级过程中，保持发动机运转，勿拔出</a:t>
            </a:r>
            <a:r>
              <a:rPr lang="en-US" altLang="zh-CN" sz="1800" dirty="0">
                <a:solidFill>
                  <a:schemeClr val="tx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U</a:t>
            </a:r>
            <a:r>
              <a:rPr lang="zh-CN" altLang="en-US" sz="1800" dirty="0">
                <a:solidFill>
                  <a:schemeClr val="tx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盘，请勿把任何物体靠近导航屏幕。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11F8FA4-2FC0-4B9A-ADFC-55D2ECDD6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63" y="3140968"/>
            <a:ext cx="3419666" cy="1565936"/>
          </a:xfrm>
          <a:prstGeom prst="rect">
            <a:avLst/>
          </a:prstGeom>
        </p:spPr>
      </p:pic>
      <p:sp>
        <p:nvSpPr>
          <p:cNvPr id="20" name="Rectangle 66"/>
          <p:cNvSpPr>
            <a:spLocks noChangeArrowheads="1"/>
          </p:cNvSpPr>
          <p:nvPr/>
        </p:nvSpPr>
        <p:spPr bwMode="auto">
          <a:xfrm>
            <a:off x="47802" y="44624"/>
            <a:ext cx="5381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600" b="0" u="sng" dirty="0">
                <a:solidFill>
                  <a:prstClr val="black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五、使用报备</a:t>
            </a:r>
            <a:r>
              <a:rPr lang="en-US" altLang="zh-CN" sz="1600" b="0" u="sng" dirty="0">
                <a:solidFill>
                  <a:prstClr val="black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MAC</a:t>
            </a:r>
            <a:r>
              <a:rPr lang="zh-CN" altLang="en-US" sz="1600" b="0" u="sng" dirty="0">
                <a:solidFill>
                  <a:prstClr val="black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的电脑，登录密码发行系统获取激活码</a:t>
            </a:r>
          </a:p>
        </p:txBody>
      </p:sp>
      <p:sp>
        <p:nvSpPr>
          <p:cNvPr id="23" name="AutoShape 77"/>
          <p:cNvSpPr>
            <a:spLocks noChangeArrowheads="1"/>
          </p:cNvSpPr>
          <p:nvPr/>
        </p:nvSpPr>
        <p:spPr bwMode="auto">
          <a:xfrm>
            <a:off x="3345981" y="4029385"/>
            <a:ext cx="1446547" cy="474554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rIns="36000" anchor="ctr"/>
          <a:lstStyle/>
          <a:p>
            <a:pPr eaLnBrk="1" hangingPunct="1"/>
            <a:r>
              <a:rPr lang="en-US" altLang="zh-CN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、确认无误后</a:t>
            </a:r>
            <a:endParaRPr lang="en-US" altLang="zh-CN" sz="1200" b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</a:t>
            </a:r>
            <a:r>
              <a:rPr lang="en-US" altLang="zh-CN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/>
          <a:srcRect l="22849" r="15137"/>
          <a:stretch/>
        </p:blipFill>
        <p:spPr>
          <a:xfrm>
            <a:off x="107504" y="2780928"/>
            <a:ext cx="2664296" cy="1440000"/>
          </a:xfrm>
          <a:prstGeom prst="rect">
            <a:avLst/>
          </a:prstGeom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2" t="4062" r="15187" b="10461"/>
          <a:stretch/>
        </p:blipFill>
        <p:spPr bwMode="auto">
          <a:xfrm>
            <a:off x="4572000" y="791911"/>
            <a:ext cx="243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AutoShape 77"/>
          <p:cNvSpPr>
            <a:spLocks noChangeArrowheads="1"/>
          </p:cNvSpPr>
          <p:nvPr/>
        </p:nvSpPr>
        <p:spPr bwMode="auto">
          <a:xfrm>
            <a:off x="7145172" y="1044412"/>
            <a:ext cx="2160240" cy="1006015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rIns="3600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、输入用户名及密码</a:t>
            </a:r>
            <a:endParaRPr lang="en-US" altLang="zh-CN" sz="1200" b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用户名：</a:t>
            </a:r>
            <a:r>
              <a:rPr lang="en-US" altLang="zh-CN" sz="14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125001</a:t>
            </a:r>
            <a:r>
              <a:rPr lang="en-US" altLang="zh-CN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店代码</a:t>
            </a:r>
            <a:endParaRPr lang="en-US" altLang="zh-CN" sz="1200" b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例如：</a:t>
            </a:r>
            <a:r>
              <a:rPr lang="en-US" altLang="zh-CN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125001WDGD001</a:t>
            </a:r>
            <a:endParaRPr lang="zh-CN" altLang="en-US" sz="1200" b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右箭头 36"/>
          <p:cNvSpPr>
            <a:spLocks noChangeArrowheads="1"/>
          </p:cNvSpPr>
          <p:nvPr/>
        </p:nvSpPr>
        <p:spPr bwMode="auto">
          <a:xfrm>
            <a:off x="3707904" y="1767460"/>
            <a:ext cx="703633" cy="300782"/>
          </a:xfrm>
          <a:prstGeom prst="rightArrow">
            <a:avLst>
              <a:gd name="adj1" fmla="val 50000"/>
              <a:gd name="adj2" fmla="val 46782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084168" y="1993346"/>
            <a:ext cx="854990" cy="2129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AutoShape 77"/>
          <p:cNvSpPr>
            <a:spLocks noChangeArrowheads="1"/>
          </p:cNvSpPr>
          <p:nvPr/>
        </p:nvSpPr>
        <p:spPr bwMode="auto">
          <a:xfrm>
            <a:off x="3707904" y="1272571"/>
            <a:ext cx="858804" cy="472362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rIns="3600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、登录升级网站</a:t>
            </a:r>
          </a:p>
        </p:txBody>
      </p:sp>
      <p:sp>
        <p:nvSpPr>
          <p:cNvPr id="40" name="右箭头 39"/>
          <p:cNvSpPr>
            <a:spLocks noChangeArrowheads="1"/>
          </p:cNvSpPr>
          <p:nvPr/>
        </p:nvSpPr>
        <p:spPr bwMode="auto">
          <a:xfrm rot="5400000">
            <a:off x="6456811" y="2681959"/>
            <a:ext cx="662430" cy="255588"/>
          </a:xfrm>
          <a:prstGeom prst="rightArrow">
            <a:avLst>
              <a:gd name="adj1" fmla="val 50000"/>
              <a:gd name="adj2" fmla="val 46782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AutoShape 77"/>
          <p:cNvSpPr>
            <a:spLocks noChangeArrowheads="1"/>
          </p:cNvSpPr>
          <p:nvPr/>
        </p:nvSpPr>
        <p:spPr bwMode="auto">
          <a:xfrm>
            <a:off x="6946135" y="2551210"/>
            <a:ext cx="2134879" cy="51775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rIns="3600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</a:t>
            </a:r>
            <a:r>
              <a:rPr lang="en-US" altLang="zh-CN" sz="12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12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，左边选</a:t>
            </a:r>
            <a:r>
              <a:rPr lang="en-US" altLang="zh-CN" sz="12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升级更新</a:t>
            </a:r>
            <a:r>
              <a:rPr lang="en-US" altLang="zh-CN" sz="12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，地图版本选</a:t>
            </a:r>
            <a:r>
              <a:rPr lang="en-US" altLang="zh-CN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/>
          <a:srcRect t="25061" r="1552" b="22237"/>
          <a:stretch/>
        </p:blipFill>
        <p:spPr>
          <a:xfrm>
            <a:off x="2555776" y="4944649"/>
            <a:ext cx="3672408" cy="716599"/>
          </a:xfrm>
          <a:prstGeom prst="rect">
            <a:avLst/>
          </a:prstGeom>
        </p:spPr>
      </p:pic>
      <p:sp>
        <p:nvSpPr>
          <p:cNvPr id="42" name="右箭头 41"/>
          <p:cNvSpPr>
            <a:spLocks noChangeArrowheads="1"/>
          </p:cNvSpPr>
          <p:nvPr/>
        </p:nvSpPr>
        <p:spPr bwMode="auto">
          <a:xfrm rot="7554490">
            <a:off x="4421828" y="4128145"/>
            <a:ext cx="1261040" cy="237517"/>
          </a:xfrm>
          <a:prstGeom prst="rightArrow">
            <a:avLst>
              <a:gd name="adj1" fmla="val 50000"/>
              <a:gd name="adj2" fmla="val 46782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52120" y="3698158"/>
            <a:ext cx="648072" cy="1765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6" cstate="print"/>
          <a:srcRect l="13097" t="1768" r="71541" b="73858"/>
          <a:stretch/>
        </p:blipFill>
        <p:spPr>
          <a:xfrm>
            <a:off x="7463068" y="4977232"/>
            <a:ext cx="1429412" cy="540000"/>
          </a:xfrm>
          <a:prstGeom prst="rect">
            <a:avLst/>
          </a:prstGeom>
        </p:spPr>
      </p:pic>
      <p:cxnSp>
        <p:nvCxnSpPr>
          <p:cNvPr id="44" name="直接箭头连接符 43"/>
          <p:cNvCxnSpPr/>
          <p:nvPr/>
        </p:nvCxnSpPr>
        <p:spPr>
          <a:xfrm>
            <a:off x="6795855" y="3546908"/>
            <a:ext cx="1016505" cy="14195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utoShape 77"/>
          <p:cNvSpPr>
            <a:spLocks noChangeArrowheads="1"/>
          </p:cNvSpPr>
          <p:nvPr/>
        </p:nvSpPr>
        <p:spPr bwMode="auto">
          <a:xfrm>
            <a:off x="4199749" y="3223932"/>
            <a:ext cx="1379252" cy="608279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rIns="3600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、依据拍照记录，输入硬件</a:t>
            </a:r>
            <a:r>
              <a:rPr lang="en-US" altLang="zh-CN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en-US" altLang="zh-CN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VIN</a:t>
            </a:r>
            <a:r>
              <a:rPr lang="zh-CN" altLang="en-US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码，点</a:t>
            </a:r>
            <a:r>
              <a:rPr lang="en-US" altLang="zh-CN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激活</a:t>
            </a:r>
            <a:r>
              <a:rPr lang="en-US" altLang="zh-CN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  <p:sp>
        <p:nvSpPr>
          <p:cNvPr id="55" name="矩形 54"/>
          <p:cNvSpPr/>
          <p:nvPr/>
        </p:nvSpPr>
        <p:spPr>
          <a:xfrm>
            <a:off x="8613039" y="4450760"/>
            <a:ext cx="490017" cy="1867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933947" y="5402472"/>
            <a:ext cx="490017" cy="1867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右箭头 56"/>
          <p:cNvSpPr>
            <a:spLocks noChangeArrowheads="1"/>
          </p:cNvSpPr>
          <p:nvPr/>
        </p:nvSpPr>
        <p:spPr bwMode="auto">
          <a:xfrm rot="13644287">
            <a:off x="2639174" y="4230914"/>
            <a:ext cx="1243024" cy="165712"/>
          </a:xfrm>
          <a:prstGeom prst="rightArrow">
            <a:avLst>
              <a:gd name="adj1" fmla="val 50000"/>
              <a:gd name="adj2" fmla="val 46782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3" cstate="print"/>
          <a:srcRect l="29910" t="69581" r="36569" b="10417"/>
          <a:stretch/>
        </p:blipFill>
        <p:spPr>
          <a:xfrm>
            <a:off x="35496" y="4966488"/>
            <a:ext cx="2393680" cy="478736"/>
          </a:xfrm>
          <a:prstGeom prst="rect">
            <a:avLst/>
          </a:prstGeom>
        </p:spPr>
      </p:pic>
      <p:sp>
        <p:nvSpPr>
          <p:cNvPr id="59" name="右箭头 58"/>
          <p:cNvSpPr>
            <a:spLocks noChangeArrowheads="1"/>
          </p:cNvSpPr>
          <p:nvPr/>
        </p:nvSpPr>
        <p:spPr bwMode="auto">
          <a:xfrm rot="5400000">
            <a:off x="185658" y="4457747"/>
            <a:ext cx="722988" cy="238107"/>
          </a:xfrm>
          <a:prstGeom prst="rightArrow">
            <a:avLst>
              <a:gd name="adj1" fmla="val 50000"/>
              <a:gd name="adj2" fmla="val 46782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AutoShape 77"/>
          <p:cNvSpPr>
            <a:spLocks noChangeArrowheads="1"/>
          </p:cNvSpPr>
          <p:nvPr/>
        </p:nvSpPr>
        <p:spPr bwMode="auto">
          <a:xfrm>
            <a:off x="680662" y="4335912"/>
            <a:ext cx="2226478" cy="379309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rIns="3600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、拍照记录，</a:t>
            </a:r>
            <a:endParaRPr lang="en-US" altLang="zh-CN" sz="1200" b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2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序列号与激活码</a:t>
            </a:r>
            <a:endParaRPr lang="en-US" altLang="zh-CN" sz="1200" b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4B4D252-AED9-4095-A270-77F1E8FA98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07" y="4938295"/>
            <a:ext cx="929455" cy="238125"/>
          </a:xfrm>
          <a:prstGeom prst="rect">
            <a:avLst/>
          </a:prstGeom>
        </p:spPr>
      </p:pic>
      <p:cxnSp>
        <p:nvCxnSpPr>
          <p:cNvPr id="47" name="直接箭头连接符 46"/>
          <p:cNvCxnSpPr/>
          <p:nvPr/>
        </p:nvCxnSpPr>
        <p:spPr>
          <a:xfrm>
            <a:off x="6660232" y="4035240"/>
            <a:ext cx="255588" cy="7716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id="{F30381FD-CA7D-0DF7-0118-244C13B2D5B9}"/>
              </a:ext>
            </a:extLst>
          </p:cNvPr>
          <p:cNvGrpSpPr/>
          <p:nvPr/>
        </p:nvGrpSpPr>
        <p:grpSpPr>
          <a:xfrm>
            <a:off x="6530824" y="3800674"/>
            <a:ext cx="290464" cy="200055"/>
            <a:chOff x="6540349" y="3800674"/>
            <a:chExt cx="290464" cy="20005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706014E-B16D-0EF6-D3C2-F0B2000D7AF2}"/>
                </a:ext>
              </a:extLst>
            </p:cNvPr>
            <p:cNvSpPr/>
            <p:nvPr/>
          </p:nvSpPr>
          <p:spPr>
            <a:xfrm>
              <a:off x="6633684" y="3871752"/>
              <a:ext cx="180943" cy="5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1B6FBADD-C0E5-5BCB-74CF-097DD307A84B}"/>
                </a:ext>
              </a:extLst>
            </p:cNvPr>
            <p:cNvSpPr txBox="1"/>
            <p:nvPr/>
          </p:nvSpPr>
          <p:spPr>
            <a:xfrm>
              <a:off x="6540349" y="3800674"/>
              <a:ext cx="2904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00" b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55</a:t>
              </a:r>
              <a:endParaRPr lang="zh-CN" altLang="en-US" sz="7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A3479D6-0155-2239-9210-C54C423296A9}"/>
              </a:ext>
            </a:extLst>
          </p:cNvPr>
          <p:cNvGrpSpPr/>
          <p:nvPr/>
        </p:nvGrpSpPr>
        <p:grpSpPr>
          <a:xfrm>
            <a:off x="6795855" y="4977919"/>
            <a:ext cx="306494" cy="215444"/>
            <a:chOff x="6532095" y="3780746"/>
            <a:chExt cx="306494" cy="215444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E80C3F17-DB80-4155-643C-6106A1AD669C}"/>
                </a:ext>
              </a:extLst>
            </p:cNvPr>
            <p:cNvSpPr/>
            <p:nvPr/>
          </p:nvSpPr>
          <p:spPr>
            <a:xfrm>
              <a:off x="6608284" y="3835184"/>
              <a:ext cx="180943" cy="105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5375199B-552A-E33C-09A0-3D1BD04EA85D}"/>
                </a:ext>
              </a:extLst>
            </p:cNvPr>
            <p:cNvSpPr txBox="1"/>
            <p:nvPr/>
          </p:nvSpPr>
          <p:spPr>
            <a:xfrm>
              <a:off x="6532095" y="3780746"/>
              <a:ext cx="30649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55</a:t>
              </a:r>
              <a:endParaRPr lang="zh-CN" altLang="en-US" sz="8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AutoShape 72">
            <a:extLst>
              <a:ext uri="{FF2B5EF4-FFF2-40B4-BE49-F238E27FC236}">
                <a16:creationId xmlns:a16="http://schemas.microsoft.com/office/drawing/2014/main" id="{5FE1CD99-A396-9299-C1E8-88F1D918E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4" y="1042038"/>
            <a:ext cx="3627880" cy="72542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方法：必须使用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Edge</a:t>
            </a:r>
            <a:r>
              <a:rPr lang="zh-CN" altLang="en-US" sz="1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浏览器登录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http://a.autonavi.com/License/login.jsp</a:t>
            </a:r>
          </a:p>
        </p:txBody>
      </p:sp>
    </p:spTree>
    <p:extLst>
      <p:ext uri="{BB962C8B-B14F-4D97-AF65-F5344CB8AC3E}">
        <p14:creationId xmlns:p14="http://schemas.microsoft.com/office/powerpoint/2010/main" val="373587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_works\1502.Mid-DA+\09.データ更新\10.年次更新\1712(1回目)\05.対客先書類\照片\da-screenshot-2015-01-01-12-39-06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7" t="9271" r="7964" b="10720"/>
          <a:stretch>
            <a:fillRect/>
          </a:stretch>
        </p:blipFill>
        <p:spPr bwMode="auto">
          <a:xfrm>
            <a:off x="4451523" y="542706"/>
            <a:ext cx="212624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5222807" y="1332860"/>
            <a:ext cx="583679" cy="2882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7727" y="489418"/>
            <a:ext cx="2400001" cy="14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_works\1502.Mid-DA+\09.データ更新\10.年次更新\1712(1回目)\05.対客先書類\照片\da-screenshot-2015-01-01-12-36-39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030" y="552960"/>
            <a:ext cx="210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右箭头 12"/>
          <p:cNvSpPr>
            <a:spLocks noChangeArrowheads="1"/>
          </p:cNvSpPr>
          <p:nvPr/>
        </p:nvSpPr>
        <p:spPr bwMode="auto">
          <a:xfrm>
            <a:off x="4110766" y="1118546"/>
            <a:ext cx="285752" cy="214314"/>
          </a:xfrm>
          <a:prstGeom prst="rightArrow">
            <a:avLst>
              <a:gd name="adj1" fmla="val 50000"/>
              <a:gd name="adj2" fmla="val 73322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右箭头 25"/>
          <p:cNvSpPr>
            <a:spLocks noChangeArrowheads="1"/>
          </p:cNvSpPr>
          <p:nvPr/>
        </p:nvSpPr>
        <p:spPr bwMode="auto">
          <a:xfrm>
            <a:off x="6580525" y="1133206"/>
            <a:ext cx="285752" cy="214314"/>
          </a:xfrm>
          <a:prstGeom prst="rightArrow">
            <a:avLst>
              <a:gd name="adj1" fmla="val 50000"/>
              <a:gd name="adj2" fmla="val 73322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"/>
          <p:cNvSpPr>
            <a:spLocks noChangeArrowheads="1"/>
          </p:cNvSpPr>
          <p:nvPr/>
        </p:nvSpPr>
        <p:spPr bwMode="auto">
          <a:xfrm>
            <a:off x="7000860" y="1925875"/>
            <a:ext cx="21431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⑤出现该界面表示升级成功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Rectangle 57"/>
          <p:cNvSpPr>
            <a:spLocks noChangeArrowheads="1"/>
          </p:cNvSpPr>
          <p:nvPr/>
        </p:nvSpPr>
        <p:spPr bwMode="auto">
          <a:xfrm>
            <a:off x="155955" y="15219"/>
            <a:ext cx="592982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六、依据拍照记录输入序列号及激活码，点</a:t>
            </a: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激活导航；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/>
          <a:srcRect l="29910" t="69581" r="36569" b="10417"/>
          <a:stretch>
            <a:fillRect/>
          </a:stretch>
        </p:blipFill>
        <p:spPr>
          <a:xfrm>
            <a:off x="35696" y="1559883"/>
            <a:ext cx="1800000" cy="369536"/>
          </a:xfrm>
          <a:prstGeom prst="rect">
            <a:avLst/>
          </a:prstGeom>
        </p:spPr>
      </p:pic>
      <p:sp>
        <p:nvSpPr>
          <p:cNvPr id="31" name="矩形 2"/>
          <p:cNvSpPr>
            <a:spLocks noChangeArrowheads="1"/>
          </p:cNvSpPr>
          <p:nvPr/>
        </p:nvSpPr>
        <p:spPr bwMode="auto">
          <a:xfrm>
            <a:off x="180660" y="2107056"/>
            <a:ext cx="39548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依据拍照记录，点击后输入“序列号”</a:t>
            </a:r>
            <a:r>
              <a:rPr lang="zh-CN" altLang="en-US" sz="1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序列号输入  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OK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后，安装码自动生成；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依据拍照记录，点击后输入“激活码”；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分隔“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”符号不需输入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 flipV="1">
            <a:off x="611560" y="1234178"/>
            <a:ext cx="987643" cy="3301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2"/>
          <p:cNvSpPr>
            <a:spLocks noChangeArrowheads="1"/>
          </p:cNvSpPr>
          <p:nvPr/>
        </p:nvSpPr>
        <p:spPr bwMode="auto">
          <a:xfrm>
            <a:off x="4162867" y="1967315"/>
            <a:ext cx="2703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后，显示“注册成功”；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  <p:sp>
        <p:nvSpPr>
          <p:cNvPr id="37" name="矩形 36"/>
          <p:cNvSpPr/>
          <p:nvPr/>
        </p:nvSpPr>
        <p:spPr>
          <a:xfrm>
            <a:off x="3120869" y="1637613"/>
            <a:ext cx="583679" cy="2882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Picture 6" descr="D:\_works\1502.Mid-DA+\09.データ更新\10.年次更新\1712(1回目)\05.対客先書類\照片\da-screenshot-2015-01-01-12-39-33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69" y="3578420"/>
            <a:ext cx="210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180660" y="3103448"/>
            <a:ext cx="3057247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七、确认升级后系统和地图版本</a:t>
            </a:r>
            <a:endParaRPr lang="en-US" altLang="zh-CN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4745375" y="4861660"/>
            <a:ext cx="19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③点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版本信息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676546" y="4877330"/>
            <a:ext cx="12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菜单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  <p:sp>
        <p:nvSpPr>
          <p:cNvPr id="45" name="文本框 5"/>
          <p:cNvSpPr txBox="1"/>
          <p:nvPr/>
        </p:nvSpPr>
        <p:spPr>
          <a:xfrm>
            <a:off x="268198" y="4877330"/>
            <a:ext cx="113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①点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导航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  <p:pic>
        <p:nvPicPr>
          <p:cNvPr id="50" name="Picture 5" descr="D:\_works\1502.Mid-DA+\09.データ更新\10.年次更新\1712(1回目)\05.対客先書類\照片\da-screenshot-2015-01-01-12-39-20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46" y="3578420"/>
            <a:ext cx="210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D:\_works\1502.Mid-DA+\09.データ更新\10.年次更新\1712(1回目)\05.対客先書類\照片\da-screenshot-2015-01-01-12-36-39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23" y="3578420"/>
            <a:ext cx="210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矩形 56"/>
          <p:cNvSpPr/>
          <p:nvPr/>
        </p:nvSpPr>
        <p:spPr>
          <a:xfrm>
            <a:off x="837002" y="4349151"/>
            <a:ext cx="648071" cy="4752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AutoShape 50"/>
          <p:cNvSpPr>
            <a:spLocks noChangeArrowheads="1"/>
          </p:cNvSpPr>
          <p:nvPr/>
        </p:nvSpPr>
        <p:spPr bwMode="auto">
          <a:xfrm rot="10800000">
            <a:off x="2123728" y="4077072"/>
            <a:ext cx="324000" cy="252000"/>
          </a:xfrm>
          <a:prstGeom prst="leftArrow">
            <a:avLst>
              <a:gd name="adj1" fmla="val 50000"/>
              <a:gd name="adj2" fmla="val 48263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AutoShape 50"/>
          <p:cNvSpPr>
            <a:spLocks noChangeArrowheads="1"/>
          </p:cNvSpPr>
          <p:nvPr/>
        </p:nvSpPr>
        <p:spPr bwMode="auto">
          <a:xfrm rot="10800000">
            <a:off x="4427984" y="4077072"/>
            <a:ext cx="324000" cy="252000"/>
          </a:xfrm>
          <a:prstGeom prst="leftArrow">
            <a:avLst>
              <a:gd name="adj1" fmla="val 50000"/>
              <a:gd name="adj2" fmla="val 48263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48"/>
          <p:cNvSpPr/>
          <p:nvPr/>
        </p:nvSpPr>
        <p:spPr>
          <a:xfrm>
            <a:off x="5220072" y="4562610"/>
            <a:ext cx="615807" cy="1625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48"/>
          <p:cNvSpPr/>
          <p:nvPr/>
        </p:nvSpPr>
        <p:spPr>
          <a:xfrm>
            <a:off x="3802863" y="4614074"/>
            <a:ext cx="307903" cy="1625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AutoShape 50"/>
          <p:cNvSpPr>
            <a:spLocks noChangeArrowheads="1"/>
          </p:cNvSpPr>
          <p:nvPr/>
        </p:nvSpPr>
        <p:spPr bwMode="auto">
          <a:xfrm rot="10800000">
            <a:off x="6588224" y="4077072"/>
            <a:ext cx="324000" cy="252000"/>
          </a:xfrm>
          <a:prstGeom prst="leftArrow">
            <a:avLst>
              <a:gd name="adj1" fmla="val 50000"/>
              <a:gd name="adj2" fmla="val 48263"/>
            </a:avLst>
          </a:prstGeom>
          <a:solidFill>
            <a:srgbClr val="CCFFFF"/>
          </a:solidFill>
          <a:ln w="9525" algn="ctr">
            <a:solidFill>
              <a:srgbClr val="00B0F0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电子设备的屏幕&#10;&#10;描述已自动生成">
            <a:extLst>
              <a:ext uri="{FF2B5EF4-FFF2-40B4-BE49-F238E27FC236}">
                <a16:creationId xmlns:a16="http://schemas.microsoft.com/office/drawing/2014/main" id="{35D0EE16-549A-E90A-2BCF-63ACFA1674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11550" r="1176" b="8651"/>
          <a:stretch/>
        </p:blipFill>
        <p:spPr>
          <a:xfrm>
            <a:off x="6897865" y="3578420"/>
            <a:ext cx="2017363" cy="127092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AD20211-3B9A-55CE-8D3D-60994962C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6277" y="4824437"/>
            <a:ext cx="2244241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确认升级后的地图是否为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年最新地图：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地图版本：</a:t>
            </a:r>
            <a:r>
              <a:rPr lang="en-US" altLang="zh-CN" sz="1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V55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.1.030001.0008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审图号：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GS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1865</a:t>
            </a:r>
          </a:p>
        </p:txBody>
      </p:sp>
      <p:sp>
        <p:nvSpPr>
          <p:cNvPr id="4" name="矩形 48">
            <a:extLst>
              <a:ext uri="{FF2B5EF4-FFF2-40B4-BE49-F238E27FC236}">
                <a16:creationId xmlns:a16="http://schemas.microsoft.com/office/drawing/2014/main" id="{CD021951-CF59-DB61-90B6-01596FB4051A}"/>
              </a:ext>
            </a:extLst>
          </p:cNvPr>
          <p:cNvSpPr/>
          <p:nvPr/>
        </p:nvSpPr>
        <p:spPr>
          <a:xfrm>
            <a:off x="8362980" y="4174611"/>
            <a:ext cx="541662" cy="1285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8">
            <a:extLst>
              <a:ext uri="{FF2B5EF4-FFF2-40B4-BE49-F238E27FC236}">
                <a16:creationId xmlns:a16="http://schemas.microsoft.com/office/drawing/2014/main" id="{2BB6FC51-B2DA-53C0-0941-4D13EA0A9119}"/>
              </a:ext>
            </a:extLst>
          </p:cNvPr>
          <p:cNvSpPr/>
          <p:nvPr/>
        </p:nvSpPr>
        <p:spPr>
          <a:xfrm>
            <a:off x="6945600" y="4063312"/>
            <a:ext cx="934962" cy="1285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340" name="Rectangle 23"/>
          <p:cNvSpPr>
            <a:spLocks noChangeArrowheads="1"/>
          </p:cNvSpPr>
          <p:nvPr/>
        </p:nvSpPr>
        <p:spPr bwMode="auto">
          <a:xfrm>
            <a:off x="501372" y="302579"/>
            <a:ext cx="2031325" cy="36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八、已激活记录查询</a:t>
            </a:r>
          </a:p>
        </p:txBody>
      </p:sp>
      <p:sp>
        <p:nvSpPr>
          <p:cNvPr id="11276" name="Rectangle 23"/>
          <p:cNvSpPr>
            <a:spLocks noChangeArrowheads="1"/>
          </p:cNvSpPr>
          <p:nvPr/>
        </p:nvSpPr>
        <p:spPr bwMode="auto">
          <a:xfrm>
            <a:off x="501372" y="711057"/>
            <a:ext cx="705643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当激活码没有记录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OK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或其他原因，可以从系统中查询激活码；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、登录，点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激活信息查询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、激活类型选：</a:t>
            </a:r>
            <a:r>
              <a:rPr lang="zh-CN" altLang="en-US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升级更新（必选）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，选择品牌：东风本田及产品名；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、选择对应的数据版本；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、搜索条件：</a:t>
            </a:r>
            <a:r>
              <a:rPr lang="zh-CN" altLang="en-US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硬件码（必选项）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、搜索关键词：输入设备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（必填项）；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、点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特约店只能查询到在本店激活的车辆的激活信息。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542" y="3238372"/>
            <a:ext cx="8513746" cy="2377978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320542" y="4161803"/>
            <a:ext cx="1299130" cy="4365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979712" y="3563382"/>
            <a:ext cx="2160240" cy="5984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69197" y="3717032"/>
            <a:ext cx="2319027" cy="4447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20851" y="4416323"/>
            <a:ext cx="551149" cy="1820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323528" y="219998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九 、常见问题列表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0330" y="3857628"/>
            <a:ext cx="358500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81459"/>
            <a:ext cx="3643338" cy="23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5536" y="487941"/>
            <a:ext cx="857917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、升级“故障”案例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14423"/>
            <a:ext cx="3571900" cy="211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214423"/>
            <a:ext cx="3660598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57158" y="798924"/>
            <a:ext cx="857917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“故障”现象：输入激活码后点“注册”提示激活码错误。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21982" y="3442130"/>
            <a:ext cx="81505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原因：升级还没完成就拔掉升级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盘，导致升级还未完成。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57158" y="6286520"/>
            <a:ext cx="385765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异常升级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：升级后地图版本或导航版本号不显示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500562" y="6321600"/>
            <a:ext cx="39290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b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正常升级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：升级后地图版本或导航版本号都显示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89190" y="193927"/>
            <a:ext cx="2947142" cy="738664"/>
          </a:xfrm>
          <a:prstGeom prst="rect">
            <a:avLst/>
          </a:prstGeom>
          <a:solidFill>
            <a:srgbClr val="FFFFCC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本田用品地图升级窗口：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0757-86636615/6100/6655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3528" y="219998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九 、常见问题列表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407140"/>
              </p:ext>
            </p:extLst>
          </p:nvPr>
        </p:nvGraphicFramePr>
        <p:xfrm>
          <a:off x="395536" y="992229"/>
          <a:ext cx="8640960" cy="5645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662"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问题描述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处理方法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备注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8203"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经销店登录显示“当前</a:t>
                      </a:r>
                      <a:r>
                        <a:rPr lang="en-US" altLang="zh-CN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MAC</a:t>
                      </a:r>
                      <a:r>
                        <a:rPr lang="zh-CN" altLang="en-US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地址与绑定不符合”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1</a:t>
                      </a:r>
                      <a:r>
                        <a:rPr lang="zh-CN" altLang="en-US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、使用绑定</a:t>
                      </a:r>
                      <a:r>
                        <a:rPr lang="en-US" altLang="zh-CN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MAC</a:t>
                      </a:r>
                      <a:r>
                        <a:rPr lang="zh-CN" altLang="en-US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的电脑且</a:t>
                      </a:r>
                      <a:r>
                        <a:rPr lang="en-US" altLang="zh-CN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IE</a:t>
                      </a:r>
                      <a:r>
                        <a:rPr lang="zh-CN" altLang="en-US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浏览器登录；</a:t>
                      </a:r>
                      <a:r>
                        <a:rPr lang="en-US" altLang="zh-CN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2</a:t>
                      </a:r>
                      <a:r>
                        <a:rPr lang="zh-CN" altLang="en-US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、如未报备</a:t>
                      </a:r>
                      <a:r>
                        <a:rPr lang="en-US" altLang="zh-CN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MAC</a:t>
                      </a:r>
                      <a:r>
                        <a:rPr lang="zh-CN" altLang="en-US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地址，请向东风本田反馈</a:t>
                      </a:r>
                      <a:r>
                        <a:rPr lang="en-US" altLang="zh-CN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《MAC</a:t>
                      </a:r>
                      <a:r>
                        <a:rPr lang="zh-CN" altLang="en-US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地址变更申请表</a:t>
                      </a:r>
                      <a:r>
                        <a:rPr lang="en-US" altLang="zh-CN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》</a:t>
                      </a:r>
                    </a:p>
                    <a:p>
                      <a:r>
                        <a:rPr lang="en-US" altLang="zh-CN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xuweihua@wdhac.com.cn</a:t>
                      </a:r>
                      <a:endParaRPr lang="zh-CN" altLang="en-US" sz="1400" b="0" dirty="0">
                        <a:latin typeface="方正大黑简体" panose="02010601030101010101" pitchFamily="2" charset="-122"/>
                        <a:ea typeface="方正大黑简体" panose="02010601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400" b="0" dirty="0">
                        <a:latin typeface="方正大黑简体" panose="02010601030101010101" pitchFamily="2" charset="-122"/>
                        <a:ea typeface="方正大黑简体" panose="02010601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7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提示：“请正确输入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17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位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VIN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码”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车型不对或者车架号不正确。请确认车型是否为艾力绅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/CR-V/XR-V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400" b="0" dirty="0">
                        <a:latin typeface="方正大黑简体" panose="02010601030101010101" pitchFamily="2" charset="-122"/>
                        <a:ea typeface="方正大黑简体" panose="02010601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7454"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获取激活码前，点</a:t>
                      </a:r>
                      <a:r>
                        <a:rPr lang="en-US" altLang="zh-CN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【</a:t>
                      </a:r>
                      <a:r>
                        <a:rPr lang="zh-CN" altLang="en-US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激活</a:t>
                      </a:r>
                      <a:r>
                        <a:rPr lang="en-US" altLang="zh-CN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】</a:t>
                      </a:r>
                      <a:r>
                        <a:rPr lang="zh-CN" altLang="en-US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后，提示“此硬件码已进行该版本的激活”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1</a:t>
                      </a:r>
                      <a:r>
                        <a:rPr lang="zh-CN" altLang="en-US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、依据拍照记录，确认设备</a:t>
                      </a:r>
                      <a:r>
                        <a:rPr lang="en-US" altLang="zh-CN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ID</a:t>
                      </a:r>
                      <a:r>
                        <a:rPr lang="zh-CN" altLang="en-US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是否正确？</a:t>
                      </a:r>
                      <a:r>
                        <a:rPr lang="en-US" altLang="zh-CN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2</a:t>
                      </a:r>
                      <a:r>
                        <a:rPr lang="zh-CN" altLang="en-US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、如</a:t>
                      </a:r>
                      <a:r>
                        <a:rPr lang="en-US" altLang="zh-CN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ID</a:t>
                      </a:r>
                      <a:r>
                        <a:rPr lang="zh-CN" altLang="en-US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正确，请将该界面截屏（能看到设备</a:t>
                      </a:r>
                      <a:r>
                        <a:rPr lang="en-US" altLang="zh-CN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ID</a:t>
                      </a:r>
                      <a:r>
                        <a:rPr lang="zh-CN" altLang="en-US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、</a:t>
                      </a:r>
                      <a:r>
                        <a:rPr lang="en-US" altLang="zh-CN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VIN</a:t>
                      </a:r>
                      <a:r>
                        <a:rPr lang="zh-CN" altLang="en-US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号）发邮件到：</a:t>
                      </a:r>
                      <a:endParaRPr lang="en-US" altLang="zh-CN" sz="1400" b="0" dirty="0">
                        <a:latin typeface="方正大黑简体" panose="02010601030101010101" pitchFamily="2" charset="-122"/>
                        <a:ea typeface="方正大黑简体" panose="02010601030101010101" pitchFamily="2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  <a:hlinkClick r:id="rId3"/>
                        </a:rPr>
                        <a:t>xuweihua@wdhac.com.cn</a:t>
                      </a:r>
                      <a:r>
                        <a:rPr lang="zh-CN" altLang="en-US" sz="1400" b="0" dirty="0">
                          <a:latin typeface="方正大黑简体" panose="02010601030101010101" pitchFamily="2" charset="-122"/>
                          <a:ea typeface="方正大黑简体" panose="02010601030101010101" pitchFamily="2" charset="-122"/>
                        </a:rPr>
                        <a:t>，查询激活码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400" b="0" dirty="0">
                        <a:latin typeface="方正大黑简体" panose="02010601030101010101" pitchFamily="2" charset="-122"/>
                        <a:ea typeface="方正大黑简体" panose="02010601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/>
          <a:srcRect l="36222" t="51281" r="33598" b="23069"/>
          <a:stretch>
            <a:fillRect/>
          </a:stretch>
        </p:blipFill>
        <p:spPr>
          <a:xfrm>
            <a:off x="6588224" y="1960872"/>
            <a:ext cx="2014330" cy="8757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0764" y="3754379"/>
            <a:ext cx="2561257" cy="720000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95536" y="533321"/>
            <a:ext cx="857917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、访问网站时遇到的问题</a:t>
            </a:r>
          </a:p>
        </p:txBody>
      </p:sp>
      <p:pic>
        <p:nvPicPr>
          <p:cNvPr id="11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5455340"/>
            <a:ext cx="1942322" cy="7390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7de9651-e190-4c5b-8a22-51cda0b9f241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1456</Words>
  <Application>Microsoft Office PowerPoint</Application>
  <PresentationFormat>全屏显示(4:3)</PresentationFormat>
  <Paragraphs>148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方正大黑简体</vt:lpstr>
      <vt:lpstr>黑体</vt:lpstr>
      <vt:lpstr>宋体</vt:lpstr>
      <vt:lpstr>微软雅黑</vt:lpstr>
      <vt:lpstr>Arial</vt:lpstr>
      <vt:lpstr>Calibri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xiezhihui</dc:creator>
  <cp:lastModifiedBy>殷晓行</cp:lastModifiedBy>
  <cp:revision>686</cp:revision>
  <cp:lastPrinted>2017-11-24T01:28:00Z</cp:lastPrinted>
  <dcterms:created xsi:type="dcterms:W3CDTF">2012-11-29T07:25:00Z</dcterms:created>
  <dcterms:modified xsi:type="dcterms:W3CDTF">2023-02-13T02:20:41Z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  <property fmtid="{D5CDD505-2E9C-101B-9397-08002B2CF9AE}" pid="3" name="_KSOProductBuildMID">
    <vt:lpwstr>CGWMY6GD797Q0VHGRVRNKLJF7NN0OAPRES06FJEDXFMRTDLT6DBRVC0IFY5HPBRRAXMX5OZLZIWD8HXJROFTIFFU8RZMWMWBBSODDHB31BE8E172A3D148401D0FD110FE840EE8</vt:lpwstr>
  </property>
  <property fmtid="{D5CDD505-2E9C-101B-9397-08002B2CF9AE}" pid="4" name="_KSOProductBuildSID">
    <vt:lpwstr>CPWMR6GD7RYA00HGQAR8RL0S7NM0OXGR9S06TJDXXGP8TQLT68BRVCJ7FSUHPC8RBXM6OOLJZH078HJJQJFA0F8D8RFMWIWBBJOO0HB34EBABBAEFF698863ECEAC5AB9D55741C</vt:lpwstr>
  </property>
</Properties>
</file>